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9" r:id="rId4"/>
    <p:sldId id="268" r:id="rId5"/>
    <p:sldId id="257" r:id="rId6"/>
    <p:sldId id="258" r:id="rId7"/>
    <p:sldId id="259" r:id="rId8"/>
    <p:sldId id="265" r:id="rId9"/>
    <p:sldId id="260" r:id="rId10"/>
    <p:sldId id="261" r:id="rId11"/>
    <p:sldId id="262" r:id="rId12"/>
    <p:sldId id="263" r:id="rId13"/>
    <p:sldId id="270" r:id="rId14"/>
    <p:sldId id="266" r:id="rId15"/>
    <p:sldId id="271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07948-4232-4503-AC10-C66B75AF3528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8AD0-CADB-4BDB-81EA-9BC9334FE3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1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7D9A9-C8B6-45D9-8F9F-BC532D57C938}" type="datetimeFigureOut">
              <a:rPr lang="en-US" smtClean="0"/>
              <a:pPr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D0235-669B-4F41-AADF-46145C6EA6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</a:t>
            </a:r>
            <a:r>
              <a:rPr lang="en-US" baseline="0" dirty="0" smtClean="0"/>
              <a:t> does this image compare/contrast with the hero image you and your group created prior to viewing this and beginning </a:t>
            </a:r>
            <a:r>
              <a:rPr lang="en-US" i="1" baseline="0" dirty="0" smtClean="0"/>
              <a:t>Beowulf</a:t>
            </a:r>
            <a:r>
              <a:rPr lang="en-US" i="0" baseline="0" dirty="0" smtClean="0"/>
              <a:t>?  (Other than the obvious of actually resembling a human and not a cartoon like stencil image!</a:t>
            </a:r>
            <a:r>
              <a:rPr lang="en-US" i="0" baseline="0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D0235-669B-4F41-AADF-46145C6EA6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6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abitbetter\bamboo.gif"/>
          <p:cNvPicPr>
            <a:picLocks noChangeAspect="1" noChangeArrowheads="1"/>
          </p:cNvPicPr>
          <p:nvPr/>
        </p:nvPicPr>
        <p:blipFill>
          <a:blip r:embed="rId2" cstate="print"/>
          <a:srcRect r="13792"/>
          <a:stretch>
            <a:fillRect/>
          </a:stretch>
        </p:blipFill>
        <p:spPr bwMode="ltGray">
          <a:xfrm>
            <a:off x="6292850" y="-1588"/>
            <a:ext cx="2857500" cy="6869113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1158875"/>
            <a:ext cx="6248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290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257175" y="6248400"/>
            <a:ext cx="162242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108200" y="6248400"/>
            <a:ext cx="299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486400" y="62484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fld id="{98E8F357-93FA-4286-8678-D4760A71C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6EC39-B78A-4152-903E-29E0EEE14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320675"/>
            <a:ext cx="1885950" cy="5775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20675"/>
            <a:ext cx="5505450" cy="5775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E101-3063-45D6-BD27-392E76C9B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17FD-841B-4BCF-9139-69C720D08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12E8-B36D-4DAD-B872-40C68E6C3C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A7785-9AFB-4743-9DE6-F619301CC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A5BE3-297F-4872-8AB1-5DFD19C46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7741A-A3F1-4ECF-BD03-795D5978AA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D99EF-A77F-48FD-A3C0-8AD94D1E95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46567-424F-4780-8CE2-E9BB48451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B9205-09DF-4035-A956-84FA93ECF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abitbetter\bamboo.gif"/>
          <p:cNvPicPr>
            <a:picLocks noChangeAspect="1" noChangeArrowheads="1"/>
          </p:cNvPicPr>
          <p:nvPr/>
        </p:nvPicPr>
        <p:blipFill>
          <a:blip r:embed="rId13" cstate="print"/>
          <a:srcRect r="45976"/>
          <a:stretch>
            <a:fillRect/>
          </a:stretch>
        </p:blipFill>
        <p:spPr bwMode="ltGray">
          <a:xfrm>
            <a:off x="7353300" y="0"/>
            <a:ext cx="17907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0675"/>
            <a:ext cx="74676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2484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B26C54-DF64-4162-A9CE-8226D04678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ishclub.com/english-language-history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488950"/>
            <a:ext cx="6248400" cy="2101850"/>
          </a:xfrm>
        </p:spPr>
        <p:txBody>
          <a:bodyPr/>
          <a:lstStyle/>
          <a:p>
            <a:r>
              <a:rPr lang="en-US">
                <a:latin typeface="Arial" charset="0"/>
              </a:rPr>
              <a:t>Introduction to The Anglo Saxon Period &amp; </a:t>
            </a:r>
            <a:r>
              <a:rPr lang="en-US" i="1">
                <a:latin typeface="Arial" charset="0"/>
              </a:rPr>
              <a:t>Beowulf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90800"/>
            <a:ext cx="2565400" cy="38062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Few Things to Know Before Reading: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</a:rPr>
              <a:t>An Anglo-Saxon was to be loyal to his king no matter what</a:t>
            </a:r>
            <a:r>
              <a:rPr lang="en-US" sz="2800" dirty="0" smtClean="0"/>
              <a:t>. (</a:t>
            </a:r>
            <a:r>
              <a:rPr lang="en-US" sz="2000" dirty="0" smtClean="0"/>
              <a:t>According to the Anglo-Saxon code of the </a:t>
            </a:r>
            <a:r>
              <a:rPr lang="en-US" sz="2000" b="1" i="1" dirty="0" err="1" smtClean="0">
                <a:solidFill>
                  <a:schemeClr val="folHlink"/>
                </a:solidFill>
              </a:rPr>
              <a:t>comitatus</a:t>
            </a:r>
            <a:r>
              <a:rPr lang="en-US" sz="2000" dirty="0" smtClean="0"/>
              <a:t>, warriors must defend their lord to the death.)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FF0000"/>
                </a:solidFill>
              </a:rPr>
              <a:t>warrior’s success was measured in gifts from his leader and from fame </a:t>
            </a:r>
            <a:r>
              <a:rPr lang="en-US" sz="2800" dirty="0"/>
              <a:t>of doing well in battle.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Anglo-Saxons believed that “</a:t>
            </a:r>
            <a:r>
              <a:rPr lang="en-US" sz="2800" b="1" dirty="0" err="1">
                <a:solidFill>
                  <a:srgbClr val="FF0000"/>
                </a:solidFill>
              </a:rPr>
              <a:t>wyrd</a:t>
            </a:r>
            <a:r>
              <a:rPr lang="en-US" sz="2800" dirty="0"/>
              <a:t>” or </a:t>
            </a:r>
            <a:r>
              <a:rPr lang="en-US" sz="2800" dirty="0">
                <a:solidFill>
                  <a:srgbClr val="FF0000"/>
                </a:solidFill>
              </a:rPr>
              <a:t>fate</a:t>
            </a:r>
            <a:r>
              <a:rPr lang="en-US" sz="2800" dirty="0"/>
              <a:t> controlled lives.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perfect Anglo-Saxon was supposed to be loyal and brave.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Important Literary Elements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Alliteration</a:t>
            </a:r>
            <a:r>
              <a:rPr lang="en-US" dirty="0"/>
              <a:t>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Repetition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00FF"/>
                </a:solidFill>
              </a:rPr>
              <a:t>consonant</a:t>
            </a:r>
            <a:r>
              <a:rPr lang="en-US" dirty="0" smtClean="0"/>
              <a:t> sounds at the </a:t>
            </a:r>
            <a:r>
              <a:rPr lang="en-US" dirty="0" smtClean="0">
                <a:solidFill>
                  <a:srgbClr val="0000FF"/>
                </a:solidFill>
              </a:rPr>
              <a:t>beginning</a:t>
            </a:r>
            <a:r>
              <a:rPr lang="en-US" dirty="0" smtClean="0"/>
              <a:t> of successive words/phrase.</a:t>
            </a:r>
            <a:endParaRPr lang="en-US" dirty="0"/>
          </a:p>
          <a:p>
            <a:pPr lvl="2"/>
            <a:r>
              <a:rPr lang="en-US" dirty="0"/>
              <a:t>“Tennessee Titans</a:t>
            </a:r>
            <a:r>
              <a:rPr lang="en-US" dirty="0" smtClean="0"/>
              <a:t>” tangoed to a touchdown.</a:t>
            </a:r>
          </a:p>
          <a:p>
            <a:pPr lvl="2"/>
            <a:r>
              <a:rPr lang="en-US" dirty="0" smtClean="0"/>
              <a:t>Peter piper picked a peck of pickles.</a:t>
            </a:r>
          </a:p>
          <a:p>
            <a:pPr lvl="2"/>
            <a:r>
              <a:rPr lang="en-US" dirty="0" smtClean="0"/>
              <a:t>Sally sold salads at Subway.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Kenning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compound </a:t>
            </a:r>
            <a:r>
              <a:rPr lang="en-US" dirty="0" smtClean="0">
                <a:solidFill>
                  <a:srgbClr val="FF0000"/>
                </a:solidFill>
              </a:rPr>
              <a:t>word/phrase </a:t>
            </a:r>
            <a:r>
              <a:rPr lang="en-US" dirty="0"/>
              <a:t>that </a:t>
            </a:r>
            <a:r>
              <a:rPr lang="en-US" dirty="0" smtClean="0">
                <a:solidFill>
                  <a:srgbClr val="7030A0"/>
                </a:solidFill>
              </a:rPr>
              <a:t>substitutes/takes the place of </a:t>
            </a:r>
            <a:r>
              <a:rPr lang="en-US" dirty="0">
                <a:solidFill>
                  <a:srgbClr val="7030A0"/>
                </a:solidFill>
              </a:rPr>
              <a:t>a specific </a:t>
            </a:r>
            <a:r>
              <a:rPr lang="en-US" dirty="0" smtClean="0">
                <a:solidFill>
                  <a:srgbClr val="7030A0"/>
                </a:solidFill>
              </a:rPr>
              <a:t>noun…adds imagery to writing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r>
              <a:rPr lang="en-US" dirty="0"/>
              <a:t>“sky-candle” = sun</a:t>
            </a:r>
          </a:p>
          <a:p>
            <a:pPr lvl="2"/>
            <a:r>
              <a:rPr lang="en-US" dirty="0"/>
              <a:t>“battle-dew” = blood</a:t>
            </a:r>
          </a:p>
          <a:p>
            <a:pPr lvl="2"/>
            <a:r>
              <a:rPr lang="en-US" dirty="0"/>
              <a:t>“whale-road” = ocean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Important Literary Elements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Metaphor in </a:t>
            </a:r>
            <a:r>
              <a:rPr lang="en-US" i="1" dirty="0" smtClean="0"/>
              <a:t>Beowulf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Kennings and epithets are also metaphorical</a:t>
            </a:r>
          </a:p>
          <a:p>
            <a:pPr lvl="1"/>
            <a:r>
              <a:rPr lang="en-US" dirty="0" smtClean="0"/>
              <a:t>“shepherd of evil, guardian of crime”</a:t>
            </a:r>
          </a:p>
          <a:p>
            <a:pPr lvl="1"/>
            <a:r>
              <a:rPr lang="en-US" dirty="0" smtClean="0"/>
              <a:t>“Prince of the </a:t>
            </a:r>
            <a:r>
              <a:rPr lang="en-US" dirty="0" err="1" smtClean="0"/>
              <a:t>Weders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“The Son of </a:t>
            </a:r>
            <a:r>
              <a:rPr lang="en-US" dirty="0" err="1" smtClean="0"/>
              <a:t>Ecgtheow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“The </a:t>
            </a:r>
            <a:r>
              <a:rPr lang="en-US" dirty="0" err="1" smtClean="0"/>
              <a:t>Geatish</a:t>
            </a:r>
            <a:r>
              <a:rPr lang="en-US" dirty="0" smtClean="0"/>
              <a:t> hero”</a:t>
            </a:r>
          </a:p>
          <a:p>
            <a:pPr lvl="1"/>
            <a:r>
              <a:rPr lang="en-US" dirty="0" smtClean="0"/>
              <a:t>“sky-candle”</a:t>
            </a:r>
          </a:p>
          <a:p>
            <a:pPr lvl="1"/>
            <a:r>
              <a:rPr lang="en-US" dirty="0" smtClean="0"/>
              <a:t>“long sleep”</a:t>
            </a:r>
          </a:p>
          <a:p>
            <a:pPr lvl="1"/>
            <a:r>
              <a:rPr lang="en-US" dirty="0" smtClean="0"/>
              <a:t>“whale road”</a:t>
            </a:r>
          </a:p>
          <a:p>
            <a:r>
              <a:rPr lang="en-US" dirty="0" smtClean="0"/>
              <a:t>About the Dragon: “thus he moaned his woe,/ alone, for them all, and </a:t>
            </a:r>
            <a:r>
              <a:rPr lang="en-US" dirty="0" err="1" smtClean="0"/>
              <a:t>unblithe</a:t>
            </a:r>
            <a:r>
              <a:rPr lang="en-US" dirty="0" smtClean="0"/>
              <a:t> wept/ by day and by night, till death’s fell wave/ </a:t>
            </a:r>
            <a:r>
              <a:rPr lang="en-US" dirty="0" err="1" smtClean="0"/>
              <a:t>o’erwhelmed</a:t>
            </a:r>
            <a:r>
              <a:rPr lang="en-US" dirty="0" smtClean="0"/>
              <a:t> his heart.”</a:t>
            </a:r>
          </a:p>
          <a:p>
            <a:r>
              <a:rPr lang="en-US" dirty="0" smtClean="0"/>
              <a:t>“God must decide/ Who will be given to death’s cold grip.”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5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6050"/>
            <a:ext cx="7467600" cy="1446550"/>
          </a:xfrm>
        </p:spPr>
        <p:txBody>
          <a:bodyPr/>
          <a:lstStyle/>
          <a:p>
            <a:r>
              <a:rPr lang="en-US" dirty="0"/>
              <a:t>Important Literary </a:t>
            </a:r>
            <a:r>
              <a:rPr lang="en-US" dirty="0" smtClean="0"/>
              <a:t>Elements.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H</a:t>
            </a:r>
            <a:r>
              <a:rPr lang="en-US" b="1" dirty="0" smtClean="0"/>
              <a:t>yperbole</a:t>
            </a:r>
            <a:endParaRPr lang="en-US" b="1" dirty="0"/>
          </a:p>
          <a:p>
            <a:pPr lvl="1"/>
            <a:r>
              <a:rPr lang="en-US" dirty="0" smtClean="0"/>
              <a:t>An exaggeration/overstatement used for effect…to help draw out a comparison or establish an image/idea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Joe was so hungry he could eat a horse.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 have the weight of the world on my shoulders.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I studied for my quiz FOREVER!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86519"/>
            <a:ext cx="7467600" cy="1431925"/>
          </a:xfrm>
        </p:spPr>
        <p:txBody>
          <a:bodyPr/>
          <a:lstStyle/>
          <a:p>
            <a:r>
              <a:rPr lang="en-US" dirty="0" smtClean="0"/>
              <a:t>Apostrophe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969" y="3253613"/>
            <a:ext cx="7543800" cy="4114800"/>
          </a:xfrm>
        </p:spPr>
        <p:txBody>
          <a:bodyPr/>
          <a:lstStyle/>
          <a:p>
            <a:r>
              <a:rPr lang="en-US" dirty="0" smtClean="0"/>
              <a:t>Directly addressing a someone or something that cannot respond either because it’s not living or is not present/ oftentimes a digression as a sign of desperation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17695" y="304800"/>
            <a:ext cx="7467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r>
              <a:rPr lang="en-US" kern="0" dirty="0" smtClean="0"/>
              <a:t>Important Literary Elements.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9535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Anglo-Saxon Background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1752600"/>
          </a:xfrm>
        </p:spPr>
        <p:txBody>
          <a:bodyPr/>
          <a:lstStyle/>
          <a:p>
            <a:r>
              <a:rPr lang="en-US" dirty="0"/>
              <a:t>British history, culture, and literature was shaped by a series of invaders with varying cultures and languages.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7162800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­"/>
            </a:pPr>
            <a:r>
              <a:rPr lang="en-US" sz="3200" dirty="0">
                <a:latin typeface="Arial" charset="0"/>
              </a:rPr>
              <a:t>Those invaders were: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n-US" sz="2800" dirty="0">
                <a:solidFill>
                  <a:srgbClr val="7030A0"/>
                </a:solidFill>
                <a:latin typeface="Arial" charset="0"/>
              </a:rPr>
              <a:t>Celtic</a:t>
            </a:r>
            <a:r>
              <a:rPr lang="en-US" sz="2800" dirty="0">
                <a:latin typeface="Arial" charset="0"/>
              </a:rPr>
              <a:t> (speaking Gaelic)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n-US" sz="2800" dirty="0">
                <a:solidFill>
                  <a:srgbClr val="7030A0"/>
                </a:solidFill>
                <a:latin typeface="Arial" charset="0"/>
              </a:rPr>
              <a:t>Romans</a:t>
            </a:r>
            <a:r>
              <a:rPr lang="en-US" sz="2800" dirty="0">
                <a:latin typeface="Arial" charset="0"/>
              </a:rPr>
              <a:t> (speaking Latin)</a:t>
            </a:r>
          </a:p>
          <a:p>
            <a:pPr lvl="1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n-US" sz="2800" dirty="0">
                <a:solidFill>
                  <a:srgbClr val="7030A0"/>
                </a:solidFill>
                <a:latin typeface="Arial" charset="0"/>
              </a:rPr>
              <a:t>Germans</a:t>
            </a:r>
            <a:r>
              <a:rPr lang="en-US" sz="2800" dirty="0">
                <a:latin typeface="Arial" charset="0"/>
              </a:rPr>
              <a:t> – Jutes/Angles/Saxons –called Anglo-Saxons (speaking German)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762000"/>
          </a:xfrm>
        </p:spPr>
        <p:txBody>
          <a:bodyPr/>
          <a:lstStyle/>
          <a:p>
            <a:r>
              <a:rPr lang="en-US"/>
              <a:t>Routes Taken to Britain</a:t>
            </a:r>
          </a:p>
        </p:txBody>
      </p:sp>
      <p:pic>
        <p:nvPicPr>
          <p:cNvPr id="20484" name="Picture 4" descr="\\lvhm1\thome\KHALUSKA\My Pictures\anglo-saxon-Map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1828800"/>
            <a:ext cx="5618163" cy="4565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New Language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Britain's new language then became</a:t>
            </a:r>
            <a:br>
              <a:rPr lang="en-US" dirty="0"/>
            </a:br>
            <a:r>
              <a:rPr lang="en-US" dirty="0"/>
              <a:t>Latin + German = Anglo-Saxon/</a:t>
            </a:r>
            <a:r>
              <a:rPr lang="en-US" dirty="0">
                <a:hlinkClick r:id="rId2"/>
              </a:rPr>
              <a:t>Old English</a:t>
            </a:r>
            <a:endParaRPr lang="en-US" dirty="0"/>
          </a:p>
          <a:p>
            <a:pPr lvl="1"/>
            <a:r>
              <a:rPr lang="en-US" dirty="0"/>
              <a:t>This is the </a:t>
            </a:r>
            <a:r>
              <a:rPr lang="en-US" dirty="0">
                <a:solidFill>
                  <a:srgbClr val="7030A0"/>
                </a:solidFill>
              </a:rPr>
              <a:t>oldest known form of</a:t>
            </a:r>
            <a:r>
              <a:rPr lang="en-US" dirty="0"/>
              <a:t> the language which developed into </a:t>
            </a:r>
            <a:r>
              <a:rPr lang="en-US" dirty="0">
                <a:solidFill>
                  <a:srgbClr val="7030A0"/>
                </a:solidFill>
              </a:rPr>
              <a:t>what we speak today!</a:t>
            </a:r>
          </a:p>
          <a:p>
            <a:pPr lvl="1"/>
            <a:r>
              <a:rPr lang="en-US" dirty="0"/>
              <a:t>Beowulf is the </a:t>
            </a:r>
            <a:r>
              <a:rPr lang="en-US" dirty="0">
                <a:solidFill>
                  <a:srgbClr val="7030A0"/>
                </a:solidFill>
              </a:rPr>
              <a:t>earliest English poem </a:t>
            </a:r>
            <a:r>
              <a:rPr lang="en-US" dirty="0"/>
              <a:t>to come to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Beowulf: The First Hero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543800" cy="2057400"/>
          </a:xfrm>
        </p:spPr>
        <p:txBody>
          <a:bodyPr/>
          <a:lstStyle/>
          <a:p>
            <a:r>
              <a:rPr lang="en-US" b="1" dirty="0"/>
              <a:t>Hero Definition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 mythological or legendary figure often of divine descent endowed with great strength or ability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8862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n-US" sz="2800">
                <a:latin typeface="Arial" charset="0"/>
              </a:rPr>
              <a:t> An illustrious warrior/one that shows   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  great courage, as in a rescue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4816475"/>
            <a:ext cx="75438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Clr>
                <a:schemeClr val="bg2"/>
              </a:buClr>
              <a:buFontTx/>
              <a:buChar char="–"/>
            </a:pPr>
            <a:r>
              <a:rPr lang="en-US" sz="2800">
                <a:latin typeface="Arial" charset="0"/>
              </a:rPr>
              <a:t> A person admired for achievements and  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   qualities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  <p:bldP spid="3076" grpId="0" autoUpdateAnimBg="0"/>
      <p:bldP spid="30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7467600" cy="762000"/>
          </a:xfrm>
        </p:spPr>
        <p:txBody>
          <a:bodyPr/>
          <a:lstStyle/>
          <a:p>
            <a:r>
              <a:rPr lang="en-US" dirty="0"/>
              <a:t>Brief </a:t>
            </a:r>
            <a:r>
              <a:rPr lang="en-US" dirty="0">
                <a:solidFill>
                  <a:srgbClr val="0000FF"/>
                </a:solidFill>
              </a:rPr>
              <a:t>Story</a:t>
            </a:r>
            <a:r>
              <a:rPr lang="en-US" dirty="0"/>
              <a:t> 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Around 700 AD. is when the Anglos, the Saxons, and the Jutes battled the Vikings to take over England.  As a result, the best-known hero in the land emerged (Beowulf).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Although Beowulf, the character, was fictitious, the story </a:t>
            </a:r>
            <a:r>
              <a:rPr lang="en-US" sz="2800" dirty="0" smtClean="0"/>
              <a:t>is based on historical people and made </a:t>
            </a:r>
            <a:r>
              <a:rPr lang="en-US" sz="2800" dirty="0"/>
              <a:t>quite a splash in England!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For over 200 years, </a:t>
            </a:r>
            <a:r>
              <a:rPr lang="en-US" sz="2800" b="1" i="1" dirty="0"/>
              <a:t>Beowulf</a:t>
            </a:r>
            <a:r>
              <a:rPr lang="en-US" sz="2800" b="1" dirty="0"/>
              <a:t> was told over and over again, passed down through the </a:t>
            </a:r>
            <a:r>
              <a:rPr lang="en-US" sz="2800" b="1" dirty="0">
                <a:solidFill>
                  <a:srgbClr val="FF0000"/>
                </a:solidFill>
              </a:rPr>
              <a:t>oral tradition </a:t>
            </a:r>
            <a:r>
              <a:rPr lang="en-US" sz="2800" dirty="0"/>
              <a:t>(word of mouth</a:t>
            </a:r>
            <a:r>
              <a:rPr lang="en-US" sz="2800" dirty="0" smtClean="0"/>
              <a:t>) by the storytellers or </a:t>
            </a:r>
            <a:r>
              <a:rPr lang="en-US" sz="2800" b="1" i="1" dirty="0" err="1" smtClean="0">
                <a:solidFill>
                  <a:srgbClr val="0000FF"/>
                </a:solidFill>
              </a:rPr>
              <a:t>scops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71600" y="42672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726"/>
            <a:ext cx="7467600" cy="1754326"/>
          </a:xfrm>
        </p:spPr>
        <p:txBody>
          <a:bodyPr/>
          <a:lstStyle/>
          <a:p>
            <a:r>
              <a:rPr lang="en-US" sz="3600" i="1" dirty="0"/>
              <a:t>Beowulf</a:t>
            </a:r>
            <a:r>
              <a:rPr lang="en-US" sz="3600" dirty="0"/>
              <a:t> </a:t>
            </a:r>
            <a:r>
              <a:rPr lang="en-US" sz="3600" dirty="0" smtClean="0"/>
              <a:t>was </a:t>
            </a:r>
            <a:r>
              <a:rPr lang="en-US" sz="3600" dirty="0"/>
              <a:t>The First </a:t>
            </a:r>
            <a:r>
              <a:rPr lang="en-US" sz="3600" dirty="0" smtClean="0"/>
              <a:t>Text Written in Old English (our language today!)</a:t>
            </a:r>
            <a:endParaRPr lang="en-US" sz="36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Sometime before 1000 AD, two unknown scribes wrote down the story of </a:t>
            </a:r>
            <a:r>
              <a:rPr lang="en-US" i="1" dirty="0"/>
              <a:t>Beowulf</a:t>
            </a:r>
            <a:r>
              <a:rPr lang="en-US" dirty="0"/>
              <a:t> in Old English</a:t>
            </a:r>
          </a:p>
          <a:p>
            <a:pPr>
              <a:lnSpc>
                <a:spcPct val="90000"/>
              </a:lnSpc>
            </a:pPr>
            <a:r>
              <a:rPr lang="en-US" dirty="0"/>
              <a:t>Only one copy of </a:t>
            </a:r>
            <a:r>
              <a:rPr lang="en-US" i="1" dirty="0"/>
              <a:t>Beowulf</a:t>
            </a:r>
            <a:r>
              <a:rPr lang="en-US" dirty="0"/>
              <a:t> has survived.</a:t>
            </a:r>
          </a:p>
          <a:p>
            <a:pPr>
              <a:lnSpc>
                <a:spcPct val="90000"/>
              </a:lnSpc>
            </a:pPr>
            <a:r>
              <a:rPr lang="en-US" dirty="0"/>
              <a:t>It is the </a:t>
            </a:r>
            <a:r>
              <a:rPr lang="en-US" dirty="0">
                <a:solidFill>
                  <a:srgbClr val="FF0000"/>
                </a:solidFill>
              </a:rPr>
              <a:t>oldest surviving epic in British </a:t>
            </a:r>
            <a:r>
              <a:rPr lang="en-US" dirty="0" smtClean="0">
                <a:solidFill>
                  <a:srgbClr val="FF0000"/>
                </a:solidFill>
              </a:rPr>
              <a:t>Literature (the English language)</a:t>
            </a:r>
            <a:r>
              <a:rPr lang="en-US" dirty="0" smtClean="0"/>
              <a:t> </a:t>
            </a:r>
            <a:r>
              <a:rPr lang="en-US" b="1" dirty="0"/>
              <a:t>(epic: a long narrative poem)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 dirty="0"/>
              <a:t>More on the </a:t>
            </a:r>
            <a:r>
              <a:rPr lang="en-US" dirty="0">
                <a:solidFill>
                  <a:srgbClr val="0000FF"/>
                </a:solidFill>
              </a:rPr>
              <a:t>Epic</a:t>
            </a:r>
            <a:r>
              <a:rPr lang="en-US" dirty="0"/>
              <a:t> Poem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7543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rgbClr val="7030A0"/>
                </a:solidFill>
              </a:rPr>
              <a:t>Characteristics of</a:t>
            </a:r>
            <a:r>
              <a:rPr lang="en-US" sz="28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Hero of high rank, noble birth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Hero embodies ideas of society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Performs superhuman deeds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Actions determine fate of a nation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Vast setting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Addresses universal themes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Action begins in medias res (in the middle)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Characters speak in long, formal speeches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Supernatural beings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Reflects timeless values (ex: courage and honor)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0"/>
            <a:ext cx="7467600" cy="762000"/>
          </a:xfrm>
        </p:spPr>
        <p:txBody>
          <a:bodyPr/>
          <a:lstStyle/>
          <a:p>
            <a:r>
              <a:rPr lang="en-US"/>
              <a:t>More on </a:t>
            </a:r>
            <a:r>
              <a:rPr lang="en-US" i="1"/>
              <a:t>Beowulf </a:t>
            </a:r>
            <a:r>
              <a:rPr lang="en-US"/>
              <a:t>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75438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Much of the story is based on Celtic and Swedish folk legends.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7030A0"/>
                </a:solidFill>
              </a:rPr>
              <a:t>Since the only people who could read or write during the Dark Ages were priests, and since </a:t>
            </a:r>
            <a:r>
              <a:rPr lang="en-US" sz="2800" b="1" i="1" dirty="0">
                <a:solidFill>
                  <a:srgbClr val="7030A0"/>
                </a:solidFill>
              </a:rPr>
              <a:t>Beowulf</a:t>
            </a:r>
            <a:r>
              <a:rPr lang="en-US" sz="2800" b="1" dirty="0">
                <a:solidFill>
                  <a:srgbClr val="7030A0"/>
                </a:solidFill>
              </a:rPr>
              <a:t> has some Christian elements </a:t>
            </a:r>
            <a:r>
              <a:rPr lang="en-US" sz="2800" dirty="0">
                <a:solidFill>
                  <a:srgbClr val="7030A0"/>
                </a:solidFill>
              </a:rPr>
              <a:t>in it, we assume that </a:t>
            </a:r>
            <a:r>
              <a:rPr lang="en-US" sz="2800" dirty="0" smtClean="0">
                <a:solidFill>
                  <a:srgbClr val="7030A0"/>
                </a:solidFill>
              </a:rPr>
              <a:t>the person(s) </a:t>
            </a:r>
            <a:r>
              <a:rPr lang="en-US" sz="2800" dirty="0">
                <a:solidFill>
                  <a:srgbClr val="7030A0"/>
                </a:solidFill>
              </a:rPr>
              <a:t>who wrote the story down was a monk</a:t>
            </a:r>
            <a:r>
              <a:rPr lang="en-US" sz="28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Despite </a:t>
            </a:r>
            <a:r>
              <a:rPr lang="en-US" sz="2800" i="1" dirty="0"/>
              <a:t>Beowulf’s</a:t>
            </a:r>
            <a:r>
              <a:rPr lang="en-US" sz="2800" dirty="0"/>
              <a:t> Christian elements, it is still considered a </a:t>
            </a:r>
            <a:r>
              <a:rPr lang="en-US" sz="2800" b="1" dirty="0"/>
              <a:t>pagan</a:t>
            </a:r>
            <a:r>
              <a:rPr lang="en-US" sz="2800" dirty="0"/>
              <a:t> tale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pagan</a:t>
            </a:r>
            <a:r>
              <a:rPr lang="en-US" sz="2800" b="1" dirty="0"/>
              <a:t>:  one who has no religion)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Designs\Bamboo.pot</Template>
  <TotalTime>908</TotalTime>
  <Words>772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Wingdings</vt:lpstr>
      <vt:lpstr>Bamboo</vt:lpstr>
      <vt:lpstr>Introduction to The Anglo Saxon Period &amp; Beowulf</vt:lpstr>
      <vt:lpstr>Anglo-Saxon Background</vt:lpstr>
      <vt:lpstr>Routes Taken to Britain</vt:lpstr>
      <vt:lpstr>New Language</vt:lpstr>
      <vt:lpstr>Beowulf: The First Hero</vt:lpstr>
      <vt:lpstr>Brief Story Background</vt:lpstr>
      <vt:lpstr>Beowulf was The First Text Written in Old English (our language today!)</vt:lpstr>
      <vt:lpstr>More on the Epic Poem</vt:lpstr>
      <vt:lpstr>More on Beowulf …</vt:lpstr>
      <vt:lpstr>A Few Things to Know Before Reading:</vt:lpstr>
      <vt:lpstr>Important Literary Elements</vt:lpstr>
      <vt:lpstr>Important Literary Elements</vt:lpstr>
      <vt:lpstr>Metaphor in Beowulf</vt:lpstr>
      <vt:lpstr>Important Literary Elements.</vt:lpstr>
      <vt:lpstr>Apostrophe</vt:lpstr>
    </vt:vector>
  </TitlesOfParts>
  <Company>LCPS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Anglo Saxon Period &amp; Beowulf</dc:title>
  <dc:creator>LCPS</dc:creator>
  <cp:lastModifiedBy>April McCalister</cp:lastModifiedBy>
  <cp:revision>64</cp:revision>
  <dcterms:created xsi:type="dcterms:W3CDTF">2008-08-27T12:43:51Z</dcterms:created>
  <dcterms:modified xsi:type="dcterms:W3CDTF">2017-09-15T01:41:05Z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 Mode">
    <vt:lpwstr>student</vt:lpwstr>
  </property>
  <property fmtid="{D5CDD505-2E9C-101B-9397-08002B2CF9AE}" pid="3" name="SE DAP Default">
    <vt:lpwstr>NODEFAULTDAP</vt:lpwstr>
  </property>
  <property fmtid="{D5CDD505-2E9C-101B-9397-08002B2CF9AE}" pid="4" name="SE DAP">
    <vt:lpwstr>[ContentDir]\Student\MS\Templates\Historic Event\Historic Event.xml</vt:lpwstr>
  </property>
  <property fmtid="{D5CDD505-2E9C-101B-9397-08002B2CF9AE}" pid="5" name="SE DAP Check Values">
    <vt:lpwstr>0</vt:lpwstr>
  </property>
</Properties>
</file>