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0"/>
  </p:notesMasterIdLst>
  <p:handoutMasterIdLst>
    <p:handoutMasterId r:id="rId41"/>
  </p:handoutMasterIdLst>
  <p:sldIdLst>
    <p:sldId id="257" r:id="rId2"/>
    <p:sldId id="258" r:id="rId3"/>
    <p:sldId id="312" r:id="rId4"/>
    <p:sldId id="313" r:id="rId5"/>
    <p:sldId id="259" r:id="rId6"/>
    <p:sldId id="296" r:id="rId7"/>
    <p:sldId id="260" r:id="rId8"/>
    <p:sldId id="321" r:id="rId9"/>
    <p:sldId id="261" r:id="rId10"/>
    <p:sldId id="297" r:id="rId11"/>
    <p:sldId id="262" r:id="rId12"/>
    <p:sldId id="264" r:id="rId13"/>
    <p:sldId id="265" r:id="rId14"/>
    <p:sldId id="263" r:id="rId15"/>
    <p:sldId id="311" r:id="rId16"/>
    <p:sldId id="256" r:id="rId17"/>
    <p:sldId id="293" r:id="rId18"/>
    <p:sldId id="280" r:id="rId19"/>
    <p:sldId id="281" r:id="rId20"/>
    <p:sldId id="282" r:id="rId21"/>
    <p:sldId id="310" r:id="rId22"/>
    <p:sldId id="324" r:id="rId23"/>
    <p:sldId id="325" r:id="rId24"/>
    <p:sldId id="300" r:id="rId25"/>
    <p:sldId id="322" r:id="rId26"/>
    <p:sldId id="298" r:id="rId27"/>
    <p:sldId id="323" r:id="rId28"/>
    <p:sldId id="273" r:id="rId29"/>
    <p:sldId id="274" r:id="rId30"/>
    <p:sldId id="275" r:id="rId31"/>
    <p:sldId id="276" r:id="rId32"/>
    <p:sldId id="306" r:id="rId33"/>
    <p:sldId id="307" r:id="rId34"/>
    <p:sldId id="278" r:id="rId35"/>
    <p:sldId id="279" r:id="rId36"/>
    <p:sldId id="295" r:id="rId37"/>
    <p:sldId id="283" r:id="rId38"/>
    <p:sldId id="277" r:id="rId39"/>
  </p:sldIdLst>
  <p:sldSz cx="9144000" cy="6858000" type="screen4x3"/>
  <p:notesSz cx="6858000" cy="9144000"/>
  <p:defaultTextStyle>
    <a:defPPr>
      <a:defRPr lang="en-US"/>
    </a:defPPr>
    <a:lvl1pPr algn="l" rtl="0" fontAlgn="base">
      <a:spcBef>
        <a:spcPct val="50000"/>
      </a:spcBef>
      <a:spcAft>
        <a:spcPct val="0"/>
      </a:spcAft>
      <a:defRPr sz="1600" kern="1200">
        <a:solidFill>
          <a:schemeClr val="tx2"/>
        </a:solidFill>
        <a:latin typeface="Times New Roman" charset="0"/>
        <a:ea typeface="+mn-ea"/>
        <a:cs typeface="+mn-cs"/>
      </a:defRPr>
    </a:lvl1pPr>
    <a:lvl2pPr marL="457200" algn="l" rtl="0" fontAlgn="base">
      <a:spcBef>
        <a:spcPct val="50000"/>
      </a:spcBef>
      <a:spcAft>
        <a:spcPct val="0"/>
      </a:spcAft>
      <a:defRPr sz="1600" kern="1200">
        <a:solidFill>
          <a:schemeClr val="tx2"/>
        </a:solidFill>
        <a:latin typeface="Times New Roman" charset="0"/>
        <a:ea typeface="+mn-ea"/>
        <a:cs typeface="+mn-cs"/>
      </a:defRPr>
    </a:lvl2pPr>
    <a:lvl3pPr marL="914400" algn="l" rtl="0" fontAlgn="base">
      <a:spcBef>
        <a:spcPct val="50000"/>
      </a:spcBef>
      <a:spcAft>
        <a:spcPct val="0"/>
      </a:spcAft>
      <a:defRPr sz="1600" kern="1200">
        <a:solidFill>
          <a:schemeClr val="tx2"/>
        </a:solidFill>
        <a:latin typeface="Times New Roman" charset="0"/>
        <a:ea typeface="+mn-ea"/>
        <a:cs typeface="+mn-cs"/>
      </a:defRPr>
    </a:lvl3pPr>
    <a:lvl4pPr marL="1371600" algn="l" rtl="0" fontAlgn="base">
      <a:spcBef>
        <a:spcPct val="50000"/>
      </a:spcBef>
      <a:spcAft>
        <a:spcPct val="0"/>
      </a:spcAft>
      <a:defRPr sz="1600" kern="1200">
        <a:solidFill>
          <a:schemeClr val="tx2"/>
        </a:solidFill>
        <a:latin typeface="Times New Roman" charset="0"/>
        <a:ea typeface="+mn-ea"/>
        <a:cs typeface="+mn-cs"/>
      </a:defRPr>
    </a:lvl4pPr>
    <a:lvl5pPr marL="1828800" algn="l" rtl="0" fontAlgn="base">
      <a:spcBef>
        <a:spcPct val="50000"/>
      </a:spcBef>
      <a:spcAft>
        <a:spcPct val="0"/>
      </a:spcAft>
      <a:defRPr sz="1600" kern="1200">
        <a:solidFill>
          <a:schemeClr val="tx2"/>
        </a:solidFill>
        <a:latin typeface="Times New Roman" charset="0"/>
        <a:ea typeface="+mn-ea"/>
        <a:cs typeface="+mn-cs"/>
      </a:defRPr>
    </a:lvl5pPr>
    <a:lvl6pPr marL="2286000" algn="l" defTabSz="914400" rtl="0" eaLnBrk="1" latinLnBrk="0" hangingPunct="1">
      <a:defRPr sz="1600" kern="1200">
        <a:solidFill>
          <a:schemeClr val="tx2"/>
        </a:solidFill>
        <a:latin typeface="Times New Roman" charset="0"/>
        <a:ea typeface="+mn-ea"/>
        <a:cs typeface="+mn-cs"/>
      </a:defRPr>
    </a:lvl6pPr>
    <a:lvl7pPr marL="2743200" algn="l" defTabSz="914400" rtl="0" eaLnBrk="1" latinLnBrk="0" hangingPunct="1">
      <a:defRPr sz="1600" kern="1200">
        <a:solidFill>
          <a:schemeClr val="tx2"/>
        </a:solidFill>
        <a:latin typeface="Times New Roman" charset="0"/>
        <a:ea typeface="+mn-ea"/>
        <a:cs typeface="+mn-cs"/>
      </a:defRPr>
    </a:lvl7pPr>
    <a:lvl8pPr marL="3200400" algn="l" defTabSz="914400" rtl="0" eaLnBrk="1" latinLnBrk="0" hangingPunct="1">
      <a:defRPr sz="1600" kern="1200">
        <a:solidFill>
          <a:schemeClr val="tx2"/>
        </a:solidFill>
        <a:latin typeface="Times New Roman" charset="0"/>
        <a:ea typeface="+mn-ea"/>
        <a:cs typeface="+mn-cs"/>
      </a:defRPr>
    </a:lvl8pPr>
    <a:lvl9pPr marL="3657600" algn="l" defTabSz="914400" rtl="0" eaLnBrk="1" latinLnBrk="0" hangingPunct="1">
      <a:defRPr sz="1600" kern="1200">
        <a:solidFill>
          <a:schemeClr val="tx2"/>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92913" autoAdjust="0"/>
  </p:normalViewPr>
  <p:slideViewPr>
    <p:cSldViewPr>
      <p:cViewPr varScale="1">
        <p:scale>
          <a:sx n="69" d="100"/>
          <a:sy n="69" d="100"/>
        </p:scale>
        <p:origin x="15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75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75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75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1A9D71-1E8E-47A0-9F99-A32462A8FE68}" type="slidenum">
              <a:rPr lang="en-US"/>
              <a:pPr/>
              <a:t>‹#›</a:t>
            </a:fld>
            <a:endParaRPr lang="en-US"/>
          </a:p>
        </p:txBody>
      </p:sp>
    </p:spTree>
    <p:extLst>
      <p:ext uri="{BB962C8B-B14F-4D97-AF65-F5344CB8AC3E}">
        <p14:creationId xmlns:p14="http://schemas.microsoft.com/office/powerpoint/2010/main" val="4192322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defRPr>
            </a:lvl1pPr>
          </a:lstStyle>
          <a:p>
            <a:endParaRPr lang="en-US"/>
          </a:p>
        </p:txBody>
      </p:sp>
      <p:sp>
        <p:nvSpPr>
          <p:cNvPr id="778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78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defRPr>
            </a:lvl1pPr>
          </a:lstStyle>
          <a:p>
            <a:endParaRPr lang="en-US"/>
          </a:p>
        </p:txBody>
      </p:sp>
      <p:sp>
        <p:nvSpPr>
          <p:cNvPr id="778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3B54C4CA-02F9-44F7-9D95-75257BD0BEDA}" type="slidenum">
              <a:rPr lang="en-US"/>
              <a:pPr/>
              <a:t>‹#›</a:t>
            </a:fld>
            <a:endParaRPr lang="en-US"/>
          </a:p>
        </p:txBody>
      </p:sp>
    </p:spTree>
    <p:extLst>
      <p:ext uri="{BB962C8B-B14F-4D97-AF65-F5344CB8AC3E}">
        <p14:creationId xmlns:p14="http://schemas.microsoft.com/office/powerpoint/2010/main" val="1751870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7382B-C823-4C11-B57A-88C563669481}" type="slidenum">
              <a:rPr lang="en-US"/>
              <a:pPr/>
              <a:t>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83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87284-A18C-435C-A8EC-DADB77938EC6}" type="slidenum">
              <a:rPr lang="en-US"/>
              <a:pPr/>
              <a:t>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From about 700 B.C., the Celts dominated most of what is now western and central Europe.  Skilled artisans, they introduced the use of iron to the rest of Europe.  They also had a highly developed religion, mythology, and legal system that specified individual rights.  The Celts were also adept at curing hams, keeping bees, and making wooden barrels. The language of the Celts was dominant in Britain until around the 5th.</a:t>
            </a:r>
          </a:p>
        </p:txBody>
      </p:sp>
    </p:spTree>
    <p:extLst>
      <p:ext uri="{BB962C8B-B14F-4D97-AF65-F5344CB8AC3E}">
        <p14:creationId xmlns:p14="http://schemas.microsoft.com/office/powerpoint/2010/main" val="134279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4CC71-44AE-4C97-A119-4EADF0EE19D6}" type="slidenum">
              <a:rPr lang="en-US"/>
              <a:pPr/>
              <a:t>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Refer to British Isles map in contents pages</a:t>
            </a:r>
          </a:p>
          <a:p>
            <a:endParaRPr lang="en-US"/>
          </a:p>
          <a:p>
            <a:r>
              <a:rPr lang="en-US"/>
              <a:t>Picture of Hadrian's Wall on page 7</a:t>
            </a:r>
          </a:p>
          <a:p>
            <a:endParaRPr lang="en-US"/>
          </a:p>
          <a:p>
            <a:r>
              <a:rPr lang="en-US"/>
              <a:t>The great defensive wall is Hadrian's Wall, which linked the North Sea and the Atlantic near the present-day border between England and Scotland, and held back the marauding Picts and Scots for two hundred years.  Along this wall were seventeen large stone forts to house the Roman legions guarding the frontier.</a:t>
            </a:r>
          </a:p>
        </p:txBody>
      </p:sp>
    </p:spTree>
    <p:extLst>
      <p:ext uri="{BB962C8B-B14F-4D97-AF65-F5344CB8AC3E}">
        <p14:creationId xmlns:p14="http://schemas.microsoft.com/office/powerpoint/2010/main" val="392812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6F779-4CA0-4580-9234-1A0551FA71F6}" type="slidenum">
              <a:rPr lang="en-US"/>
              <a:pPr/>
              <a:t>7</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The 5,000 miles of stone roads the Romans built linked tribal capitals and towns, especially London, York, and Winchester.  These roads faciliated trade, the collection of taxes, and the movement of troops. </a:t>
            </a:r>
          </a:p>
          <a:p>
            <a:endParaRPr lang="en-US"/>
          </a:p>
          <a:p>
            <a:r>
              <a:rPr lang="en-US"/>
              <a:t>With the Romans gone and no central government in place, how did this leave the Britains? Vulnerable to outside attacks? Clans fighting for control?</a:t>
            </a:r>
          </a:p>
        </p:txBody>
      </p:sp>
    </p:spTree>
    <p:extLst>
      <p:ext uri="{BB962C8B-B14F-4D97-AF65-F5344CB8AC3E}">
        <p14:creationId xmlns:p14="http://schemas.microsoft.com/office/powerpoint/2010/main" val="136664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48978-1413-4AEB-9723-56D5E142D45E}" type="slidenum">
              <a:rPr lang="en-US"/>
              <a:pPr/>
              <a:t>9</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What are some of the names of Anglo-Saxon gods that has survived and still very much part of our daily lives?</a:t>
            </a:r>
          </a:p>
          <a:p>
            <a:endParaRPr lang="en-US"/>
          </a:p>
          <a:p>
            <a:r>
              <a:rPr lang="en-US"/>
              <a:t>Tuesday – from Tiw</a:t>
            </a:r>
          </a:p>
          <a:p>
            <a:r>
              <a:rPr lang="en-US"/>
              <a:t>Wednesday from Woden</a:t>
            </a:r>
          </a:p>
          <a:p>
            <a:r>
              <a:rPr lang="en-US"/>
              <a:t>Thursday – chief Teutonic god – Thor – god of thunder</a:t>
            </a:r>
          </a:p>
          <a:p>
            <a:r>
              <a:rPr lang="en-US"/>
              <a:t>Friday – from Frigga, goddess of the home</a:t>
            </a:r>
          </a:p>
          <a:p>
            <a:endParaRPr lang="en-US"/>
          </a:p>
        </p:txBody>
      </p:sp>
    </p:spTree>
    <p:extLst>
      <p:ext uri="{BB962C8B-B14F-4D97-AF65-F5344CB8AC3E}">
        <p14:creationId xmlns:p14="http://schemas.microsoft.com/office/powerpoint/2010/main" val="40352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A0E0A-960F-40CD-99EC-3D16D721DF3A}" type="slidenum">
              <a:rPr lang="en-US"/>
              <a:pPr/>
              <a:t>12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eaLnBrk="1" hangingPunct="1">
              <a:spcBef>
                <a:spcPct val="50000"/>
              </a:spcBef>
            </a:pPr>
            <a:r>
              <a:rPr kumimoji="0" lang="en-US"/>
              <a:t>Viking Ship, known as the Oseberg Ship, dates 825 AD, and is thought to be the burial chamber of Asa, a Viking queen, whose active life belied the passive role women played at this time in history.  Married against her will to a Norwegian king, Asa had her husband killed and ruled alone until her death in 850.  Accompanying Asa on her voyage to the afterlife was the body of a maidservant, priceless gold and gems (which subsequently were stolen by looters), and objects such as sleds and a wagon.  These would permit Asa to travel in the afterlife as much as the Vikings enjoyed traveling while living.</a:t>
            </a:r>
          </a:p>
          <a:p>
            <a:pPr eaLnBrk="1" hangingPunct="1">
              <a:spcBef>
                <a:spcPct val="50000"/>
              </a:spcBef>
            </a:pPr>
            <a:endParaRPr kumimoji="0" lang="en-US"/>
          </a:p>
          <a:p>
            <a:pPr eaLnBrk="1" hangingPunct="1">
              <a:spcBef>
                <a:spcPct val="50000"/>
              </a:spcBef>
            </a:pPr>
            <a:r>
              <a:rPr kumimoji="0" lang="en-US"/>
              <a:t>  Not a true longboat, this royal barge was tied to a rock before it was buried.</a:t>
            </a:r>
          </a:p>
          <a:p>
            <a:pPr eaLnBrk="1" hangingPunct="1">
              <a:spcBef>
                <a:spcPct val="50000"/>
              </a:spcBef>
            </a:pPr>
            <a:endParaRPr kumimoji="0" lang="en-US"/>
          </a:p>
          <a:p>
            <a:pPr eaLnBrk="1" hangingPunct="1">
              <a:spcBef>
                <a:spcPct val="50000"/>
              </a:spcBef>
            </a:pPr>
            <a:r>
              <a:rPr kumimoji="0" lang="en-US"/>
              <a:t>The ship was unearthed in 1904.  </a:t>
            </a:r>
          </a:p>
          <a:p>
            <a:endParaRPr lang="en-US"/>
          </a:p>
        </p:txBody>
      </p:sp>
    </p:spTree>
    <p:extLst>
      <p:ext uri="{BB962C8B-B14F-4D97-AF65-F5344CB8AC3E}">
        <p14:creationId xmlns:p14="http://schemas.microsoft.com/office/powerpoint/2010/main" val="112359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CE7F5-A266-4CDE-A855-8C5E1B95E349}" type="slidenum">
              <a:rPr lang="en-US"/>
              <a:pPr/>
              <a:t>16</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5682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53482-0395-462F-A4E9-5008F76F0E05}" type="slidenum">
              <a:rPr lang="en-US"/>
              <a:pPr/>
              <a:t>19</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As a resut, they would win fame and become models for others?</a:t>
            </a:r>
          </a:p>
          <a:p>
            <a:endParaRPr lang="en-US"/>
          </a:p>
          <a:p>
            <a:r>
              <a:rPr lang="en-US"/>
              <a:t>What does the word stoic mean?</a:t>
            </a:r>
          </a:p>
          <a:p>
            <a:endParaRPr lang="en-US"/>
          </a:p>
          <a:p>
            <a:r>
              <a:rPr lang="en-US"/>
              <a:t>How do you think stoicism will play into literature?</a:t>
            </a:r>
          </a:p>
          <a:p>
            <a:endParaRPr lang="en-US"/>
          </a:p>
          <a:p>
            <a:endParaRPr lang="en-US"/>
          </a:p>
        </p:txBody>
      </p:sp>
    </p:spTree>
    <p:extLst>
      <p:ext uri="{BB962C8B-B14F-4D97-AF65-F5344CB8AC3E}">
        <p14:creationId xmlns:p14="http://schemas.microsoft.com/office/powerpoint/2010/main" val="1396944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19050"/>
            <a:ext cx="9144000" cy="6877050"/>
            <a:chOff x="0" y="-12"/>
            <a:chExt cx="5760" cy="4332"/>
          </a:xfrm>
        </p:grpSpPr>
        <p:sp>
          <p:nvSpPr>
            <p:cNvPr id="75779"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endParaRPr lang="en-US"/>
            </a:p>
          </p:txBody>
        </p:sp>
        <p:grpSp>
          <p:nvGrpSpPr>
            <p:cNvPr id="75780" name="Group 4"/>
            <p:cNvGrpSpPr>
              <a:grpSpLocks/>
            </p:cNvGrpSpPr>
            <p:nvPr userDrawn="1"/>
          </p:nvGrpSpPr>
          <p:grpSpPr bwMode="auto">
            <a:xfrm>
              <a:off x="0" y="-12"/>
              <a:ext cx="5760" cy="1045"/>
              <a:chOff x="0" y="-9"/>
              <a:chExt cx="5760" cy="1045"/>
            </a:xfrm>
          </p:grpSpPr>
          <p:sp>
            <p:nvSpPr>
              <p:cNvPr id="75781"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en-US"/>
              </a:p>
            </p:txBody>
          </p:sp>
          <p:grpSp>
            <p:nvGrpSpPr>
              <p:cNvPr id="75782" name="Group 6"/>
              <p:cNvGrpSpPr>
                <a:grpSpLocks/>
              </p:cNvGrpSpPr>
              <p:nvPr userDrawn="1"/>
            </p:nvGrpSpPr>
            <p:grpSpPr bwMode="auto">
              <a:xfrm>
                <a:off x="333" y="-9"/>
                <a:ext cx="5176" cy="1044"/>
                <a:chOff x="333" y="-9"/>
                <a:chExt cx="5176" cy="1044"/>
              </a:xfrm>
            </p:grpSpPr>
            <p:sp>
              <p:nvSpPr>
                <p:cNvPr id="75783"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p>
              </p:txBody>
            </p:sp>
            <p:sp>
              <p:nvSpPr>
                <p:cNvPr id="75784"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p>
              </p:txBody>
            </p:sp>
            <p:sp>
              <p:nvSpPr>
                <p:cNvPr id="75785"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75786"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75787"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75788"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75789"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75790"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75791"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75792"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75793"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75794"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75795"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75796"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75797"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75798"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75799"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p>
              </p:txBody>
            </p:sp>
            <p:sp>
              <p:nvSpPr>
                <p:cNvPr id="75800"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75801"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75802"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75803"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75804"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75805"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75806"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p>
              </p:txBody>
            </p:sp>
            <p:sp>
              <p:nvSpPr>
                <p:cNvPr id="75807"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p>
              </p:txBody>
            </p:sp>
            <p:sp>
              <p:nvSpPr>
                <p:cNvPr id="75808"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p>
              </p:txBody>
            </p:sp>
            <p:sp>
              <p:nvSpPr>
                <p:cNvPr id="75809"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p>
              </p:txBody>
            </p:sp>
            <p:sp>
              <p:nvSpPr>
                <p:cNvPr id="75810"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p>
              </p:txBody>
            </p:sp>
            <p:sp>
              <p:nvSpPr>
                <p:cNvPr id="75811"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p>
              </p:txBody>
            </p:sp>
            <p:sp>
              <p:nvSpPr>
                <p:cNvPr id="75812"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p>
              </p:txBody>
            </p:sp>
            <p:sp>
              <p:nvSpPr>
                <p:cNvPr id="75813"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p>
              </p:txBody>
            </p:sp>
            <p:sp>
              <p:nvSpPr>
                <p:cNvPr id="75814"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p>
              </p:txBody>
            </p:sp>
            <p:sp>
              <p:nvSpPr>
                <p:cNvPr id="75815"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p>
              </p:txBody>
            </p:sp>
            <p:sp>
              <p:nvSpPr>
                <p:cNvPr id="75816"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p>
              </p:txBody>
            </p:sp>
            <p:sp>
              <p:nvSpPr>
                <p:cNvPr id="75817"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75818"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75819"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75820"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75821"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75822"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75823"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75824"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75825"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75826"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75827"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75828"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75829"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75830"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75831"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75832"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75833"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75834"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75835"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75836"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75837"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75838"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nvGrpSpPr>
              <p:cNvPr id="75839" name="Group 63"/>
              <p:cNvGrpSpPr>
                <a:grpSpLocks/>
              </p:cNvGrpSpPr>
              <p:nvPr userDrawn="1"/>
            </p:nvGrpSpPr>
            <p:grpSpPr bwMode="auto">
              <a:xfrm>
                <a:off x="7" y="6"/>
                <a:ext cx="5739" cy="1022"/>
                <a:chOff x="1056" y="111"/>
                <a:chExt cx="2448" cy="418"/>
              </a:xfrm>
            </p:grpSpPr>
            <p:sp>
              <p:nvSpPr>
                <p:cNvPr id="75840"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en-US"/>
                </a:p>
              </p:txBody>
            </p:sp>
            <p:sp>
              <p:nvSpPr>
                <p:cNvPr id="75841"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42"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43"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44"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45"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46"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47"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48"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49"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en-US"/>
                </a:p>
              </p:txBody>
            </p:sp>
            <p:sp>
              <p:nvSpPr>
                <p:cNvPr id="75850"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en-US"/>
                </a:p>
              </p:txBody>
            </p:sp>
          </p:grpSp>
          <p:grpSp>
            <p:nvGrpSpPr>
              <p:cNvPr id="75851" name="Group 75"/>
              <p:cNvGrpSpPr>
                <a:grpSpLocks/>
              </p:cNvGrpSpPr>
              <p:nvPr userDrawn="1"/>
            </p:nvGrpSpPr>
            <p:grpSpPr bwMode="auto">
              <a:xfrm>
                <a:off x="363" y="1"/>
                <a:ext cx="4919" cy="1034"/>
                <a:chOff x="1208" y="109"/>
                <a:chExt cx="2098" cy="423"/>
              </a:xfrm>
            </p:grpSpPr>
            <p:sp>
              <p:nvSpPr>
                <p:cNvPr id="7585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en-US"/>
                </a:p>
              </p:txBody>
            </p:sp>
            <p:sp>
              <p:nvSpPr>
                <p:cNvPr id="7585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en-US"/>
                </a:p>
              </p:txBody>
            </p:sp>
            <p:sp>
              <p:nvSpPr>
                <p:cNvPr id="7585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en-US"/>
                </a:p>
              </p:txBody>
            </p:sp>
            <p:sp>
              <p:nvSpPr>
                <p:cNvPr id="7585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en-US"/>
                </a:p>
              </p:txBody>
            </p:sp>
            <p:sp>
              <p:nvSpPr>
                <p:cNvPr id="7585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en-US"/>
                </a:p>
              </p:txBody>
            </p:sp>
            <p:sp>
              <p:nvSpPr>
                <p:cNvPr id="7585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en-US"/>
                </a:p>
              </p:txBody>
            </p:sp>
            <p:sp>
              <p:nvSpPr>
                <p:cNvPr id="7585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en-US"/>
                </a:p>
              </p:txBody>
            </p:sp>
            <p:sp>
              <p:nvSpPr>
                <p:cNvPr id="7585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en-US"/>
                </a:p>
              </p:txBody>
            </p:sp>
            <p:sp>
              <p:nvSpPr>
                <p:cNvPr id="7586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en-US"/>
                </a:p>
              </p:txBody>
            </p:sp>
            <p:sp>
              <p:nvSpPr>
                <p:cNvPr id="7586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en-US"/>
                </a:p>
              </p:txBody>
            </p:sp>
            <p:sp>
              <p:nvSpPr>
                <p:cNvPr id="7586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en-US"/>
                </a:p>
              </p:txBody>
            </p:sp>
            <p:sp>
              <p:nvSpPr>
                <p:cNvPr id="7586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en-US"/>
                </a:p>
              </p:txBody>
            </p:sp>
            <p:sp>
              <p:nvSpPr>
                <p:cNvPr id="7586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en-US"/>
                </a:p>
              </p:txBody>
            </p:sp>
            <p:sp>
              <p:nvSpPr>
                <p:cNvPr id="7586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en-US"/>
                </a:p>
              </p:txBody>
            </p:sp>
            <p:sp>
              <p:nvSpPr>
                <p:cNvPr id="7586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en-US"/>
                </a:p>
              </p:txBody>
            </p:sp>
          </p:grpSp>
        </p:grpSp>
        <p:pic>
          <p:nvPicPr>
            <p:cNvPr id="75867" name="Picture 91"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75868"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75869"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75870" name="Rectangle 94"/>
          <p:cNvSpPr>
            <a:spLocks noGrp="1" noChangeArrowheads="1"/>
          </p:cNvSpPr>
          <p:nvPr>
            <p:ph type="dt" sz="half" idx="2"/>
          </p:nvPr>
        </p:nvSpPr>
        <p:spPr>
          <a:xfrm>
            <a:off x="533400" y="6324600"/>
            <a:ext cx="1905000" cy="457200"/>
          </a:xfrm>
        </p:spPr>
        <p:txBody>
          <a:bodyPr/>
          <a:lstStyle>
            <a:lvl1pPr>
              <a:defRPr/>
            </a:lvl1pPr>
          </a:lstStyle>
          <a:p>
            <a:endParaRPr lang="en-US"/>
          </a:p>
        </p:txBody>
      </p:sp>
      <p:sp>
        <p:nvSpPr>
          <p:cNvPr id="75871" name="Rectangle 95"/>
          <p:cNvSpPr>
            <a:spLocks noGrp="1" noChangeArrowheads="1"/>
          </p:cNvSpPr>
          <p:nvPr>
            <p:ph type="ftr" sz="quarter" idx="3"/>
          </p:nvPr>
        </p:nvSpPr>
        <p:spPr>
          <a:xfrm>
            <a:off x="3200400" y="6324600"/>
            <a:ext cx="2895600" cy="457200"/>
          </a:xfrm>
        </p:spPr>
        <p:txBody>
          <a:bodyPr/>
          <a:lstStyle>
            <a:lvl1pPr>
              <a:defRPr/>
            </a:lvl1pPr>
          </a:lstStyle>
          <a:p>
            <a:endParaRPr lang="en-US"/>
          </a:p>
        </p:txBody>
      </p:sp>
      <p:sp>
        <p:nvSpPr>
          <p:cNvPr id="75872" name="Rectangle 96"/>
          <p:cNvSpPr>
            <a:spLocks noGrp="1" noChangeArrowheads="1"/>
          </p:cNvSpPr>
          <p:nvPr>
            <p:ph type="sldNum" sz="quarter" idx="4"/>
          </p:nvPr>
        </p:nvSpPr>
        <p:spPr>
          <a:xfrm>
            <a:off x="6858000" y="6324600"/>
            <a:ext cx="1905000" cy="457200"/>
          </a:xfrm>
        </p:spPr>
        <p:txBody>
          <a:bodyPr/>
          <a:lstStyle>
            <a:lvl1pPr>
              <a:defRPr/>
            </a:lvl1pPr>
          </a:lstStyle>
          <a:p>
            <a:fld id="{B139C216-BBEA-4F0A-A7B3-7125E69CB9CA}" type="slidenum">
              <a:rPr lang="en-US"/>
              <a:pPr/>
              <a:t>‹#›</a:t>
            </a:fld>
            <a:endParaRPr lang="en-US"/>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A75818-893A-4065-A9F0-6C39555A3F58}" type="slidenum">
              <a:rPr lang="en-US"/>
              <a:pPr/>
              <a:t>‹#›</a:t>
            </a:fld>
            <a:endParaRPr lang="en-US"/>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F04F6C-3164-471F-99D7-3BF10D9AFDFE}" type="slidenum">
              <a:rPr lang="en-US"/>
              <a:pPr/>
              <a:t>‹#›</a:t>
            </a:fld>
            <a:endParaRPr lang="en-US"/>
          </a:p>
        </p:txBody>
      </p:sp>
    </p:spTree>
  </p:cSld>
  <p:clrMapOvr>
    <a:masterClrMapping/>
  </p:clrMapOvr>
  <p:transition spd="slow">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C4CFAC38-79F9-4444-B48E-D8908A17B099}" type="slidenum">
              <a:rPr lang="en-US"/>
              <a:pPr/>
              <a:t>‹#›</a:t>
            </a:fld>
            <a:endParaRPr lang="en-US"/>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9A41D7-015F-4F2D-972D-C9BFD8BB3B58}" type="slidenum">
              <a:rPr lang="en-US"/>
              <a:pPr/>
              <a:t>‹#›</a:t>
            </a:fld>
            <a:endParaRPr lang="en-US"/>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31A583-E0F6-47EA-9AB6-99D64A522264}" type="slidenum">
              <a:rPr lang="en-US"/>
              <a:pPr/>
              <a:t>‹#›</a:t>
            </a:fld>
            <a:endParaRPr lang="en-US"/>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4FE8A9-E69B-42C9-A674-9A848FBB7607}" type="slidenum">
              <a:rPr lang="en-US"/>
              <a:pPr/>
              <a:t>‹#›</a:t>
            </a:fld>
            <a:endParaRPr lang="en-US"/>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55B9F3C-C090-4CAD-A971-169013DBF55D}" type="slidenum">
              <a:rPr lang="en-US"/>
              <a:pPr/>
              <a:t>‹#›</a:t>
            </a:fld>
            <a:endParaRPr lang="en-US"/>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8FB0D1-71BD-4560-B975-0C1A348701D8}" type="slidenum">
              <a:rPr lang="en-US"/>
              <a:pPr/>
              <a:t>‹#›</a:t>
            </a:fld>
            <a:endParaRPr lang="en-US"/>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F77B26-FAC1-4402-8850-3260CADB6E64}" type="slidenum">
              <a:rPr lang="en-US"/>
              <a:pPr/>
              <a:t>‹#›</a:t>
            </a:fld>
            <a:endParaRPr lang="en-US"/>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990A31-9B9F-463F-AE05-555B1F4218B0}" type="slidenum">
              <a:rPr lang="en-US"/>
              <a:pPr/>
              <a:t>‹#›</a:t>
            </a:fld>
            <a:endParaRPr lang="en-US"/>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E8A2A-C936-406D-B7D5-168FAC2C2C89}" type="slidenum">
              <a:rPr lang="en-US"/>
              <a:pPr/>
              <a:t>‹#›</a:t>
            </a:fld>
            <a:endParaRPr lang="en-US"/>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6"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400">
                <a:solidFill>
                  <a:schemeClr val="tx1"/>
                </a:solidFill>
              </a:defRPr>
            </a:lvl1pPr>
          </a:lstStyle>
          <a:p>
            <a:endParaRPr lang="en-US"/>
          </a:p>
        </p:txBody>
      </p:sp>
      <p:sp>
        <p:nvSpPr>
          <p:cNvPr id="74757"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400">
                <a:solidFill>
                  <a:schemeClr val="tx1"/>
                </a:solidFill>
              </a:defRPr>
            </a:lvl1pPr>
          </a:lstStyle>
          <a:p>
            <a:endParaRPr lang="en-US"/>
          </a:p>
        </p:txBody>
      </p:sp>
      <p:sp>
        <p:nvSpPr>
          <p:cNvPr id="74758"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a:solidFill>
                  <a:schemeClr val="tx1"/>
                </a:solidFill>
              </a:defRPr>
            </a:lvl1pPr>
          </a:lstStyle>
          <a:p>
            <a:fld id="{9DED95D5-CC5C-417F-B2FF-57995FEF4034}" type="slidenum">
              <a:rPr lang="en-US"/>
              <a:pPr/>
              <a:t>‹#›</a:t>
            </a:fld>
            <a:endParaRPr lang="en-US"/>
          </a:p>
        </p:txBody>
      </p:sp>
      <p:grpSp>
        <p:nvGrpSpPr>
          <p:cNvPr id="74759" name="Group 7"/>
          <p:cNvGrpSpPr>
            <a:grpSpLocks/>
          </p:cNvGrpSpPr>
          <p:nvPr/>
        </p:nvGrpSpPr>
        <p:grpSpPr bwMode="auto">
          <a:xfrm>
            <a:off x="261938" y="87313"/>
            <a:ext cx="8488362" cy="831850"/>
            <a:chOff x="165" y="55"/>
            <a:chExt cx="5347" cy="524"/>
          </a:xfrm>
        </p:grpSpPr>
        <p:grpSp>
          <p:nvGrpSpPr>
            <p:cNvPr id="74760" name="Group 8"/>
            <p:cNvGrpSpPr>
              <a:grpSpLocks/>
            </p:cNvGrpSpPr>
            <p:nvPr userDrawn="1"/>
          </p:nvGrpSpPr>
          <p:grpSpPr bwMode="auto">
            <a:xfrm>
              <a:off x="664" y="104"/>
              <a:ext cx="4848" cy="432"/>
              <a:chOff x="664" y="104"/>
              <a:chExt cx="4848" cy="432"/>
            </a:xfrm>
          </p:grpSpPr>
          <p:sp>
            <p:nvSpPr>
              <p:cNvPr id="74761"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en-US"/>
              </a:p>
            </p:txBody>
          </p:sp>
          <p:grpSp>
            <p:nvGrpSpPr>
              <p:cNvPr id="74762" name="Group 10"/>
              <p:cNvGrpSpPr>
                <a:grpSpLocks/>
              </p:cNvGrpSpPr>
              <p:nvPr/>
            </p:nvGrpSpPr>
            <p:grpSpPr bwMode="auto">
              <a:xfrm>
                <a:off x="1195" y="104"/>
                <a:ext cx="3827" cy="429"/>
                <a:chOff x="1021" y="240"/>
                <a:chExt cx="3827" cy="429"/>
              </a:xfrm>
            </p:grpSpPr>
            <p:grpSp>
              <p:nvGrpSpPr>
                <p:cNvPr id="74763" name="Group 11"/>
                <p:cNvGrpSpPr>
                  <a:grpSpLocks/>
                </p:cNvGrpSpPr>
                <p:nvPr/>
              </p:nvGrpSpPr>
              <p:grpSpPr bwMode="auto">
                <a:xfrm>
                  <a:off x="1021" y="241"/>
                  <a:ext cx="2208" cy="427"/>
                  <a:chOff x="1021" y="241"/>
                  <a:chExt cx="2208" cy="427"/>
                </a:xfrm>
              </p:grpSpPr>
              <p:sp>
                <p:nvSpPr>
                  <p:cNvPr id="74764"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US"/>
                  </a:p>
                </p:txBody>
              </p:sp>
              <p:sp>
                <p:nvSpPr>
                  <p:cNvPr id="74765"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US"/>
                  </a:p>
                </p:txBody>
              </p:sp>
              <p:sp>
                <p:nvSpPr>
                  <p:cNvPr id="74766"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74767"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74768"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74769"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74770"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74771"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74772"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74773"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74774"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74775"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74776"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74777"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74778"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74779"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74780"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US"/>
                  </a:p>
                </p:txBody>
              </p:sp>
              <p:sp>
                <p:nvSpPr>
                  <p:cNvPr id="74781"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74782"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74783"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74784"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74785"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74786"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74787"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US"/>
                  </a:p>
                </p:txBody>
              </p:sp>
              <p:sp>
                <p:nvSpPr>
                  <p:cNvPr id="74788"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US"/>
                  </a:p>
                </p:txBody>
              </p:sp>
              <p:sp>
                <p:nvSpPr>
                  <p:cNvPr id="74789"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US"/>
                  </a:p>
                </p:txBody>
              </p:sp>
              <p:sp>
                <p:nvSpPr>
                  <p:cNvPr id="74790"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US"/>
                  </a:p>
                </p:txBody>
              </p:sp>
              <p:sp>
                <p:nvSpPr>
                  <p:cNvPr id="74791"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US"/>
                  </a:p>
                </p:txBody>
              </p:sp>
              <p:sp>
                <p:nvSpPr>
                  <p:cNvPr id="74792"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US"/>
                  </a:p>
                </p:txBody>
              </p:sp>
              <p:sp>
                <p:nvSpPr>
                  <p:cNvPr id="74793"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US"/>
                  </a:p>
                </p:txBody>
              </p:sp>
              <p:sp>
                <p:nvSpPr>
                  <p:cNvPr id="74794"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US"/>
                  </a:p>
                </p:txBody>
              </p:sp>
              <p:sp>
                <p:nvSpPr>
                  <p:cNvPr id="74795"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US"/>
                  </a:p>
                </p:txBody>
              </p:sp>
              <p:sp>
                <p:nvSpPr>
                  <p:cNvPr id="74796"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US"/>
                  </a:p>
                </p:txBody>
              </p:sp>
              <p:sp>
                <p:nvSpPr>
                  <p:cNvPr id="74797"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US"/>
                  </a:p>
                </p:txBody>
              </p:sp>
              <p:sp>
                <p:nvSpPr>
                  <p:cNvPr id="74798"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74799"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74800"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74801"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74802"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74803"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74804"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74805"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74806"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74807"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74808"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74809"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74810"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74811"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74812"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74813"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74814"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74815"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74816"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74817"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74818"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74819"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nvGrpSpPr>
                <p:cNvPr id="74820" name="Group 68"/>
                <p:cNvGrpSpPr>
                  <a:grpSpLocks/>
                </p:cNvGrpSpPr>
                <p:nvPr/>
              </p:nvGrpSpPr>
              <p:grpSpPr bwMode="auto">
                <a:xfrm>
                  <a:off x="3709" y="240"/>
                  <a:ext cx="1139" cy="429"/>
                  <a:chOff x="3709" y="240"/>
                  <a:chExt cx="1139" cy="429"/>
                </a:xfrm>
              </p:grpSpPr>
              <p:sp>
                <p:nvSpPr>
                  <p:cNvPr id="74821"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US"/>
                  </a:p>
                </p:txBody>
              </p:sp>
              <p:sp>
                <p:nvSpPr>
                  <p:cNvPr id="74822"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US"/>
                  </a:p>
                </p:txBody>
              </p:sp>
              <p:sp>
                <p:nvSpPr>
                  <p:cNvPr id="74823"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US"/>
                  </a:p>
                </p:txBody>
              </p:sp>
              <p:sp>
                <p:nvSpPr>
                  <p:cNvPr id="74824"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US"/>
                  </a:p>
                </p:txBody>
              </p:sp>
              <p:sp>
                <p:nvSpPr>
                  <p:cNvPr id="74825"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US"/>
                  </a:p>
                </p:txBody>
              </p:sp>
              <p:sp>
                <p:nvSpPr>
                  <p:cNvPr id="74826"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US"/>
                  </a:p>
                </p:txBody>
              </p:sp>
              <p:sp>
                <p:nvSpPr>
                  <p:cNvPr id="74827"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US"/>
                  </a:p>
                </p:txBody>
              </p:sp>
              <p:sp>
                <p:nvSpPr>
                  <p:cNvPr id="74828"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US"/>
                  </a:p>
                </p:txBody>
              </p:sp>
              <p:sp>
                <p:nvSpPr>
                  <p:cNvPr id="74829"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US"/>
                  </a:p>
                </p:txBody>
              </p:sp>
              <p:sp>
                <p:nvSpPr>
                  <p:cNvPr id="74830"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US"/>
                  </a:p>
                </p:txBody>
              </p:sp>
              <p:sp>
                <p:nvSpPr>
                  <p:cNvPr id="74831"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US"/>
                  </a:p>
                </p:txBody>
              </p:sp>
              <p:sp>
                <p:nvSpPr>
                  <p:cNvPr id="74832"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US"/>
                  </a:p>
                </p:txBody>
              </p:sp>
              <p:sp>
                <p:nvSpPr>
                  <p:cNvPr id="74833"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US"/>
                  </a:p>
                </p:txBody>
              </p:sp>
              <p:sp>
                <p:nvSpPr>
                  <p:cNvPr id="74834"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US"/>
                  </a:p>
                </p:txBody>
              </p:sp>
              <p:sp>
                <p:nvSpPr>
                  <p:cNvPr id="74835"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US"/>
                  </a:p>
                </p:txBody>
              </p:sp>
              <p:sp>
                <p:nvSpPr>
                  <p:cNvPr id="74836"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US"/>
                  </a:p>
                </p:txBody>
              </p:sp>
              <p:sp>
                <p:nvSpPr>
                  <p:cNvPr id="74837"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US"/>
                  </a:p>
                </p:txBody>
              </p:sp>
              <p:sp>
                <p:nvSpPr>
                  <p:cNvPr id="74838"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US"/>
                  </a:p>
                </p:txBody>
              </p:sp>
              <p:sp>
                <p:nvSpPr>
                  <p:cNvPr id="74839"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US"/>
                  </a:p>
                </p:txBody>
              </p:sp>
              <p:sp>
                <p:nvSpPr>
                  <p:cNvPr id="74840"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US"/>
                  </a:p>
                </p:txBody>
              </p:sp>
              <p:sp>
                <p:nvSpPr>
                  <p:cNvPr id="74841"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US"/>
                  </a:p>
                </p:txBody>
              </p:sp>
              <p:sp>
                <p:nvSpPr>
                  <p:cNvPr id="74842"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US"/>
                  </a:p>
                </p:txBody>
              </p:sp>
              <p:sp>
                <p:nvSpPr>
                  <p:cNvPr id="74843"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US"/>
                  </a:p>
                </p:txBody>
              </p:sp>
              <p:sp>
                <p:nvSpPr>
                  <p:cNvPr id="74844"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US"/>
                  </a:p>
                </p:txBody>
              </p:sp>
              <p:sp>
                <p:nvSpPr>
                  <p:cNvPr id="74845"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US"/>
                  </a:p>
                </p:txBody>
              </p:sp>
              <p:sp>
                <p:nvSpPr>
                  <p:cNvPr id="74846"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US"/>
                  </a:p>
                </p:txBody>
              </p:sp>
              <p:sp>
                <p:nvSpPr>
                  <p:cNvPr id="74847"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US"/>
                  </a:p>
                </p:txBody>
              </p:sp>
              <p:sp>
                <p:nvSpPr>
                  <p:cNvPr id="74848"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US"/>
                  </a:p>
                </p:txBody>
              </p:sp>
              <p:sp>
                <p:nvSpPr>
                  <p:cNvPr id="74849"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US"/>
                  </a:p>
                </p:txBody>
              </p:sp>
              <p:sp>
                <p:nvSpPr>
                  <p:cNvPr id="74850"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US"/>
                  </a:p>
                </p:txBody>
              </p:sp>
              <p:sp>
                <p:nvSpPr>
                  <p:cNvPr id="74851"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US"/>
                  </a:p>
                </p:txBody>
              </p:sp>
              <p:sp>
                <p:nvSpPr>
                  <p:cNvPr id="74852"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US"/>
                  </a:p>
                </p:txBody>
              </p:sp>
              <p:sp>
                <p:nvSpPr>
                  <p:cNvPr id="74853"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US"/>
                  </a:p>
                </p:txBody>
              </p:sp>
              <p:sp>
                <p:nvSpPr>
                  <p:cNvPr id="74854"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US"/>
                  </a:p>
                </p:txBody>
              </p:sp>
              <p:sp>
                <p:nvSpPr>
                  <p:cNvPr id="74855"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US"/>
                  </a:p>
                </p:txBody>
              </p:sp>
              <p:sp>
                <p:nvSpPr>
                  <p:cNvPr id="74856"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US"/>
                  </a:p>
                </p:txBody>
              </p:sp>
              <p:sp>
                <p:nvSpPr>
                  <p:cNvPr id="74857"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US"/>
                  </a:p>
                </p:txBody>
              </p:sp>
              <p:sp>
                <p:nvSpPr>
                  <p:cNvPr id="74858"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US"/>
                  </a:p>
                </p:txBody>
              </p:sp>
              <p:sp>
                <p:nvSpPr>
                  <p:cNvPr id="74859"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US"/>
                  </a:p>
                </p:txBody>
              </p:sp>
              <p:sp>
                <p:nvSpPr>
                  <p:cNvPr id="74860"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US"/>
                  </a:p>
                </p:txBody>
              </p:sp>
              <p:sp>
                <p:nvSpPr>
                  <p:cNvPr id="74861"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US"/>
                  </a:p>
                </p:txBody>
              </p:sp>
              <p:sp>
                <p:nvSpPr>
                  <p:cNvPr id="74862"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US"/>
                  </a:p>
                </p:txBody>
              </p:sp>
            </p:grpSp>
          </p:grpSp>
          <p:grpSp>
            <p:nvGrpSpPr>
              <p:cNvPr id="74863" name="Group 111"/>
              <p:cNvGrpSpPr>
                <a:grpSpLocks/>
              </p:cNvGrpSpPr>
              <p:nvPr/>
            </p:nvGrpSpPr>
            <p:grpSpPr bwMode="auto">
              <a:xfrm>
                <a:off x="798" y="111"/>
                <a:ext cx="4702" cy="418"/>
                <a:chOff x="798" y="255"/>
                <a:chExt cx="4702" cy="418"/>
              </a:xfrm>
            </p:grpSpPr>
            <p:sp>
              <p:nvSpPr>
                <p:cNvPr id="74864"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en-US"/>
                </a:p>
              </p:txBody>
            </p:sp>
            <p:sp>
              <p:nvSpPr>
                <p:cNvPr id="74865"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66"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67"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68"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69"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0"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1"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2"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3"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4"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5"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6"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7"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8"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79"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80"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81"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82"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83"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en-US"/>
                </a:p>
              </p:txBody>
            </p:sp>
            <p:sp>
              <p:nvSpPr>
                <p:cNvPr id="74884"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en-US"/>
                </a:p>
              </p:txBody>
            </p:sp>
          </p:grpSp>
          <p:grpSp>
            <p:nvGrpSpPr>
              <p:cNvPr id="74885" name="Group 133"/>
              <p:cNvGrpSpPr>
                <a:grpSpLocks/>
              </p:cNvGrpSpPr>
              <p:nvPr/>
            </p:nvGrpSpPr>
            <p:grpSpPr bwMode="auto">
              <a:xfrm>
                <a:off x="1208" y="109"/>
                <a:ext cx="3694" cy="423"/>
                <a:chOff x="1034" y="245"/>
                <a:chExt cx="3694" cy="423"/>
              </a:xfrm>
            </p:grpSpPr>
            <p:sp>
              <p:nvSpPr>
                <p:cNvPr id="74886"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en-US"/>
                </a:p>
              </p:txBody>
            </p:sp>
            <p:sp>
              <p:nvSpPr>
                <p:cNvPr id="74887"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en-US"/>
                </a:p>
              </p:txBody>
            </p:sp>
            <p:sp>
              <p:nvSpPr>
                <p:cNvPr id="74888"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en-US"/>
                </a:p>
              </p:txBody>
            </p:sp>
            <p:sp>
              <p:nvSpPr>
                <p:cNvPr id="74889"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en-US"/>
                </a:p>
              </p:txBody>
            </p:sp>
            <p:sp>
              <p:nvSpPr>
                <p:cNvPr id="74890"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en-US"/>
                </a:p>
              </p:txBody>
            </p:sp>
            <p:sp>
              <p:nvSpPr>
                <p:cNvPr id="74891"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en-US"/>
                </a:p>
              </p:txBody>
            </p:sp>
            <p:sp>
              <p:nvSpPr>
                <p:cNvPr id="74892"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en-US"/>
                </a:p>
              </p:txBody>
            </p:sp>
            <p:sp>
              <p:nvSpPr>
                <p:cNvPr id="74893"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en-US"/>
                </a:p>
              </p:txBody>
            </p:sp>
            <p:sp>
              <p:nvSpPr>
                <p:cNvPr id="74894"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en-US"/>
                </a:p>
              </p:txBody>
            </p:sp>
            <p:sp>
              <p:nvSpPr>
                <p:cNvPr id="74895"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en-US"/>
                </a:p>
              </p:txBody>
            </p:sp>
            <p:sp>
              <p:nvSpPr>
                <p:cNvPr id="74896"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en-US"/>
                </a:p>
              </p:txBody>
            </p:sp>
            <p:sp>
              <p:nvSpPr>
                <p:cNvPr id="74897"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en-US"/>
                </a:p>
              </p:txBody>
            </p:sp>
            <p:sp>
              <p:nvSpPr>
                <p:cNvPr id="74898"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en-US"/>
                </a:p>
              </p:txBody>
            </p:sp>
            <p:sp>
              <p:nvSpPr>
                <p:cNvPr id="74899"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en-US"/>
                </a:p>
              </p:txBody>
            </p:sp>
            <p:sp>
              <p:nvSpPr>
                <p:cNvPr id="74900"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en-US"/>
                </a:p>
              </p:txBody>
            </p:sp>
            <p:sp>
              <p:nvSpPr>
                <p:cNvPr id="74901"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en-US"/>
                </a:p>
              </p:txBody>
            </p:sp>
            <p:sp>
              <p:nvSpPr>
                <p:cNvPr id="74902"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en-US"/>
                </a:p>
              </p:txBody>
            </p:sp>
            <p:sp>
              <p:nvSpPr>
                <p:cNvPr id="74903"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en-US"/>
                </a:p>
              </p:txBody>
            </p:sp>
            <p:sp>
              <p:nvSpPr>
                <p:cNvPr id="74904"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en-US"/>
                </a:p>
              </p:txBody>
            </p:sp>
            <p:sp>
              <p:nvSpPr>
                <p:cNvPr id="74905"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en-US"/>
                </a:p>
              </p:txBody>
            </p:sp>
            <p:sp>
              <p:nvSpPr>
                <p:cNvPr id="74906"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en-US"/>
                </a:p>
              </p:txBody>
            </p:sp>
            <p:sp>
              <p:nvSpPr>
                <p:cNvPr id="74907"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en-US"/>
                </a:p>
              </p:txBody>
            </p:sp>
            <p:sp>
              <p:nvSpPr>
                <p:cNvPr id="74908"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en-US"/>
                </a:p>
              </p:txBody>
            </p:sp>
            <p:sp>
              <p:nvSpPr>
                <p:cNvPr id="74909"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en-US"/>
                </a:p>
              </p:txBody>
            </p:sp>
            <p:sp>
              <p:nvSpPr>
                <p:cNvPr id="74910"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en-US"/>
                </a:p>
              </p:txBody>
            </p:sp>
          </p:grpSp>
        </p:grpSp>
        <p:pic>
          <p:nvPicPr>
            <p:cNvPr id="74911" name="Picture 159" descr="earth"/>
            <p:cNvPicPr>
              <a:picLocks noChangeAspect="1" noChangeArrowheads="1"/>
            </p:cNvPicPr>
            <p:nvPr userDrawn="1"/>
          </p:nvPicPr>
          <p:blipFill>
            <a:blip r:embed="rId14"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spd="slow">
    <p:pull dir="d"/>
  </p:transition>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charset="0"/>
        </a:defRPr>
      </a:lvl2pPr>
      <a:lvl3pPr algn="l" rtl="0" fontAlgn="base">
        <a:spcBef>
          <a:spcPct val="0"/>
        </a:spcBef>
        <a:spcAft>
          <a:spcPct val="0"/>
        </a:spcAft>
        <a:defRPr sz="4400" i="1">
          <a:solidFill>
            <a:schemeClr val="tx2"/>
          </a:solidFill>
          <a:latin typeface="Times New Roman" charset="0"/>
        </a:defRPr>
      </a:lvl3pPr>
      <a:lvl4pPr algn="l" rtl="0" fontAlgn="base">
        <a:spcBef>
          <a:spcPct val="0"/>
        </a:spcBef>
        <a:spcAft>
          <a:spcPct val="0"/>
        </a:spcAft>
        <a:defRPr sz="4400" i="1">
          <a:solidFill>
            <a:schemeClr val="tx2"/>
          </a:solidFill>
          <a:latin typeface="Times New Roman" charset="0"/>
        </a:defRPr>
      </a:lvl4pPr>
      <a:lvl5pPr algn="l" rtl="0" fontAlgn="base">
        <a:spcBef>
          <a:spcPct val="0"/>
        </a:spcBef>
        <a:spcAft>
          <a:spcPct val="0"/>
        </a:spcAft>
        <a:defRPr sz="4400" i="1">
          <a:solidFill>
            <a:schemeClr val="tx2"/>
          </a:solidFill>
          <a:latin typeface="Times New Roman" charset="0"/>
        </a:defRPr>
      </a:lvl5pPr>
      <a:lvl6pPr marL="457200" algn="l" rtl="0" fontAlgn="base">
        <a:spcBef>
          <a:spcPct val="0"/>
        </a:spcBef>
        <a:spcAft>
          <a:spcPct val="0"/>
        </a:spcAft>
        <a:defRPr sz="4400" i="1">
          <a:solidFill>
            <a:schemeClr val="tx2"/>
          </a:solidFill>
          <a:latin typeface="Times New Roman" charset="0"/>
        </a:defRPr>
      </a:lvl6pPr>
      <a:lvl7pPr marL="914400" algn="l" rtl="0" fontAlgn="base">
        <a:spcBef>
          <a:spcPct val="0"/>
        </a:spcBef>
        <a:spcAft>
          <a:spcPct val="0"/>
        </a:spcAft>
        <a:defRPr sz="4400" i="1">
          <a:solidFill>
            <a:schemeClr val="tx2"/>
          </a:solidFill>
          <a:latin typeface="Times New Roman" charset="0"/>
        </a:defRPr>
      </a:lvl7pPr>
      <a:lvl8pPr marL="1371600" algn="l" rtl="0" fontAlgn="base">
        <a:spcBef>
          <a:spcPct val="0"/>
        </a:spcBef>
        <a:spcAft>
          <a:spcPct val="0"/>
        </a:spcAft>
        <a:defRPr sz="4400" i="1">
          <a:solidFill>
            <a:schemeClr val="tx2"/>
          </a:solidFill>
          <a:latin typeface="Times New Roman" charset="0"/>
        </a:defRPr>
      </a:lvl8pPr>
      <a:lvl9pPr marL="1828800" algn="l" rtl="0" fontAlgn="base">
        <a:spcBef>
          <a:spcPct val="0"/>
        </a:spcBef>
        <a:spcAft>
          <a:spcPct val="0"/>
        </a:spcAft>
        <a:defRPr sz="4400" i="1">
          <a:solidFill>
            <a:schemeClr val="tx2"/>
          </a:solidFill>
          <a:latin typeface="Times New Roman"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6"/>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bing.com/videos/search?q=horrible+histories+anglo+saxon+report&amp;FORM=VIRE1"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pbs.org/wgbh/nova/ancient/write-your-name-in-runes.html"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Seal"/>
          <p:cNvPicPr>
            <a:picLocks noChangeAspect="1" noChangeArrowheads="1"/>
          </p:cNvPicPr>
          <p:nvPr/>
        </p:nvPicPr>
        <p:blipFill>
          <a:blip r:embed="rId3" cstate="print"/>
          <a:srcRect/>
          <a:stretch>
            <a:fillRect/>
          </a:stretch>
        </p:blipFill>
        <p:spPr bwMode="auto">
          <a:xfrm>
            <a:off x="4876800" y="1981200"/>
            <a:ext cx="3979139" cy="4191000"/>
          </a:xfrm>
          <a:prstGeom prst="rect">
            <a:avLst/>
          </a:prstGeom>
          <a:noFill/>
        </p:spPr>
      </p:pic>
      <p:sp>
        <p:nvSpPr>
          <p:cNvPr id="79874" name="Rectangle 2"/>
          <p:cNvSpPr>
            <a:spLocks noGrp="1" noChangeArrowheads="1"/>
          </p:cNvSpPr>
          <p:nvPr>
            <p:ph type="title"/>
          </p:nvPr>
        </p:nvSpPr>
        <p:spPr>
          <a:xfrm>
            <a:off x="228600" y="762000"/>
            <a:ext cx="7772400" cy="1143000"/>
          </a:xfrm>
        </p:spPr>
        <p:txBody>
          <a:bodyPr/>
          <a:lstStyle/>
          <a:p>
            <a:r>
              <a:rPr lang="en-US" b="1" dirty="0" smtClean="0"/>
              <a:t>Anglo-Saxon Period</a:t>
            </a:r>
            <a:endParaRPr lang="en-US" b="1" dirty="0"/>
          </a:p>
        </p:txBody>
      </p:sp>
      <p:pic>
        <p:nvPicPr>
          <p:cNvPr id="79879" name="Picture 7" descr="http://www.britroyals.com/images/anglo_saxon_britain.jpg"/>
          <p:cNvPicPr>
            <a:picLocks noChangeAspect="1" noChangeArrowheads="1"/>
          </p:cNvPicPr>
          <p:nvPr/>
        </p:nvPicPr>
        <p:blipFill>
          <a:blip r:embed="rId4" cstate="print"/>
          <a:srcRect/>
          <a:stretch>
            <a:fillRect/>
          </a:stretch>
        </p:blipFill>
        <p:spPr bwMode="auto">
          <a:xfrm>
            <a:off x="304800" y="1847850"/>
            <a:ext cx="4495800" cy="4762500"/>
          </a:xfrm>
          <a:prstGeom prst="rect">
            <a:avLst/>
          </a:prstGeom>
          <a:noFill/>
        </p:spPr>
      </p:pic>
      <p:sp>
        <p:nvSpPr>
          <p:cNvPr id="5" name="Rectangle 4"/>
          <p:cNvSpPr/>
          <p:nvPr/>
        </p:nvSpPr>
        <p:spPr>
          <a:xfrm>
            <a:off x="5257800" y="304800"/>
            <a:ext cx="3429000" cy="1692771"/>
          </a:xfrm>
          <a:prstGeom prst="rect">
            <a:avLst/>
          </a:prstGeom>
        </p:spPr>
        <p:txBody>
          <a:bodyPr wrap="square">
            <a:spAutoFit/>
          </a:bodyPr>
          <a:lstStyle/>
          <a:p>
            <a:r>
              <a:rPr lang="en-US" dirty="0" smtClean="0">
                <a:hlinkClick r:id="rId5"/>
              </a:rPr>
              <a:t>http://www.bing.com/videos/search?q=horrible+histories+anglo+saxon+report&amp;FORM=VIRE1#view=detail&amp;mid=BD12920AC572F1C959E9BD12920AC572F1C959E9</a:t>
            </a:r>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457200" y="685800"/>
            <a:ext cx="7772400" cy="1143000"/>
          </a:xfrm>
        </p:spPr>
        <p:txBody>
          <a:bodyPr/>
          <a:lstStyle/>
          <a:p>
            <a:r>
              <a:rPr lang="en-US" b="1" dirty="0" smtClean="0"/>
              <a:t>Anglo-Saxons-Jutes</a:t>
            </a:r>
          </a:p>
        </p:txBody>
      </p:sp>
      <p:pic>
        <p:nvPicPr>
          <p:cNvPr id="158723" name="Picture 3"/>
          <p:cNvPicPr>
            <a:picLocks noChangeAspect="1" noChangeArrowheads="1"/>
          </p:cNvPicPr>
          <p:nvPr/>
        </p:nvPicPr>
        <p:blipFill>
          <a:blip r:embed="rId2" cstate="print"/>
          <a:srcRect/>
          <a:stretch>
            <a:fillRect/>
          </a:stretch>
        </p:blipFill>
        <p:spPr bwMode="auto">
          <a:xfrm>
            <a:off x="1303734" y="1768078"/>
            <a:ext cx="6697266" cy="4822031"/>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21" name="Picture 5" descr="map 1"/>
          <p:cNvPicPr>
            <a:picLocks noChangeAspect="1" noChangeArrowheads="1"/>
          </p:cNvPicPr>
          <p:nvPr/>
        </p:nvPicPr>
        <p:blipFill>
          <a:blip r:embed="rId2" cstate="print"/>
          <a:srcRect/>
          <a:stretch>
            <a:fillRect/>
          </a:stretch>
        </p:blipFill>
        <p:spPr bwMode="auto">
          <a:xfrm>
            <a:off x="4800600" y="1905000"/>
            <a:ext cx="4191000" cy="4110038"/>
          </a:xfrm>
          <a:prstGeom prst="rect">
            <a:avLst/>
          </a:prstGeom>
          <a:noFill/>
        </p:spPr>
      </p:pic>
      <p:sp>
        <p:nvSpPr>
          <p:cNvPr id="86018" name="Rectangle 2"/>
          <p:cNvSpPr>
            <a:spLocks noGrp="1" noChangeArrowheads="1"/>
          </p:cNvSpPr>
          <p:nvPr>
            <p:ph type="title"/>
          </p:nvPr>
        </p:nvSpPr>
        <p:spPr/>
        <p:txBody>
          <a:bodyPr/>
          <a:lstStyle/>
          <a:p>
            <a:r>
              <a:rPr lang="en-US" b="1" dirty="0"/>
              <a:t>Germanic Invasions - 449</a:t>
            </a:r>
          </a:p>
        </p:txBody>
      </p:sp>
      <p:sp>
        <p:nvSpPr>
          <p:cNvPr id="86019" name="Rectangle 3"/>
          <p:cNvSpPr>
            <a:spLocks noGrp="1" noChangeArrowheads="1"/>
          </p:cNvSpPr>
          <p:nvPr>
            <p:ph type="body" sz="half" idx="1"/>
          </p:nvPr>
        </p:nvSpPr>
        <p:spPr>
          <a:xfrm>
            <a:off x="152400" y="1905000"/>
            <a:ext cx="4800600" cy="4114800"/>
          </a:xfrm>
        </p:spPr>
        <p:txBody>
          <a:bodyPr/>
          <a:lstStyle/>
          <a:p>
            <a:pPr>
              <a:lnSpc>
                <a:spcPct val="90000"/>
              </a:lnSpc>
            </a:pPr>
            <a:r>
              <a:rPr lang="en-US" sz="2400"/>
              <a:t>Created the Anglo-Saxon England (“Engla land”) that lasted until 1066</a:t>
            </a:r>
          </a:p>
          <a:p>
            <a:pPr>
              <a:lnSpc>
                <a:spcPct val="90000"/>
              </a:lnSpc>
            </a:pPr>
            <a:r>
              <a:rPr lang="en-US" sz="2400"/>
              <a:t>Divided into separate kingdoms:  Kent, Northumbria, Mercia and Wessex most important</a:t>
            </a:r>
          </a:p>
          <a:p>
            <a:pPr>
              <a:lnSpc>
                <a:spcPct val="90000"/>
              </a:lnSpc>
            </a:pPr>
            <a:r>
              <a:rPr lang="en-US" sz="2400"/>
              <a:t>United themselves in last two centuries to resist invasions from Vikings, or Norsemen (whom they called Danes).</a:t>
            </a:r>
          </a:p>
          <a:p>
            <a:pPr>
              <a:lnSpc>
                <a:spcPct val="90000"/>
              </a:lnSpc>
              <a:buFontTx/>
              <a:buNone/>
            </a:pPr>
            <a:endParaRPr lang="en-US" sz="2400"/>
          </a:p>
          <a:p>
            <a:pPr>
              <a:lnSpc>
                <a:spcPct val="90000"/>
              </a:lnSpc>
              <a:buFontTx/>
              <a:buNone/>
            </a:pPr>
            <a:r>
              <a:rPr lang="en-US" sz="2400"/>
              <a:t>  </a:t>
            </a:r>
          </a:p>
        </p:txBody>
      </p:sp>
      <p:sp>
        <p:nvSpPr>
          <p:cNvPr id="86023" name="Text Box 7"/>
          <p:cNvSpPr txBox="1">
            <a:spLocks noChangeArrowheads="1"/>
          </p:cNvSpPr>
          <p:nvPr/>
        </p:nvSpPr>
        <p:spPr bwMode="auto">
          <a:xfrm>
            <a:off x="4953000" y="5943600"/>
            <a:ext cx="3962400" cy="730250"/>
          </a:xfrm>
          <a:prstGeom prst="rect">
            <a:avLst/>
          </a:prstGeom>
          <a:noFill/>
          <a:ln w="12700" cap="sq">
            <a:noFill/>
            <a:miter lim="800000"/>
            <a:headEnd type="none" w="sm" len="sm"/>
            <a:tailEnd type="none" w="sm" len="sm"/>
          </a:ln>
          <a:effectLst/>
        </p:spPr>
        <p:txBody>
          <a:bodyPr>
            <a:spAutoFit/>
          </a:bodyPr>
          <a:lstStyle/>
          <a:p>
            <a:pPr algn="ctr"/>
            <a:r>
              <a:rPr lang="en-US" sz="1400">
                <a:solidFill>
                  <a:schemeClr val="tx1"/>
                </a:solidFill>
              </a:rPr>
              <a:t>Seven kingdoms of Anglo-Saxon Period:  Northumbria, Mercia, Wessex, East Anglia, Essex, Sussex, and Kent</a:t>
            </a:r>
          </a:p>
        </p:txBody>
      </p:sp>
      <p:pic>
        <p:nvPicPr>
          <p:cNvPr id="30722" name="Picture 2" descr="http://1.bp.blogspot.com/-WLf0KBbSHyg/T9-LytYtQVI/AAAAAAAAAzM/rguRQi-T51Q/s1600/Anglo-saxon_warrior.gif"/>
          <p:cNvPicPr>
            <a:picLocks noChangeAspect="1" noChangeArrowheads="1"/>
          </p:cNvPicPr>
          <p:nvPr/>
        </p:nvPicPr>
        <p:blipFill>
          <a:blip r:embed="rId3" cstate="print"/>
          <a:srcRect/>
          <a:stretch>
            <a:fillRect/>
          </a:stretch>
        </p:blipFill>
        <p:spPr bwMode="auto">
          <a:xfrm>
            <a:off x="6400800" y="304800"/>
            <a:ext cx="2081711" cy="2733675"/>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2" dur="50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7" dur="50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019">
                                            <p:txEl>
                                              <p:pRg st="4" end="4"/>
                                            </p:txEl>
                                          </p:spTgt>
                                        </p:tgtEl>
                                        <p:attrNameLst>
                                          <p:attrName>style.visibility</p:attrName>
                                        </p:attrNameLst>
                                      </p:cBhvr>
                                      <p:to>
                                        <p:strVal val="visible"/>
                                      </p:to>
                                    </p:set>
                                    <p:animEffect transition="in" filter="blinds(horizontal)">
                                      <p:cBhvr>
                                        <p:cTn id="22"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46063" y="930275"/>
            <a:ext cx="8516937" cy="1143000"/>
          </a:xfrm>
        </p:spPr>
        <p:txBody>
          <a:bodyPr/>
          <a:lstStyle/>
          <a:p>
            <a:r>
              <a:rPr lang="en-US" b="1" dirty="0"/>
              <a:t>Viking Invasions 8</a:t>
            </a:r>
            <a:r>
              <a:rPr lang="en-US" b="1" baseline="30000" dirty="0"/>
              <a:t>th</a:t>
            </a:r>
            <a:r>
              <a:rPr lang="en-US" b="1" dirty="0"/>
              <a:t>-12</a:t>
            </a:r>
            <a:r>
              <a:rPr lang="en-US" b="1" baseline="30000" dirty="0"/>
              <a:t>th</a:t>
            </a:r>
            <a:r>
              <a:rPr lang="en-US" b="1" dirty="0"/>
              <a:t> Centuries</a:t>
            </a:r>
          </a:p>
        </p:txBody>
      </p:sp>
      <p:sp>
        <p:nvSpPr>
          <p:cNvPr id="89091" name="Rectangle 3"/>
          <p:cNvSpPr>
            <a:spLocks noGrp="1" noChangeArrowheads="1"/>
          </p:cNvSpPr>
          <p:nvPr>
            <p:ph type="body" sz="half" idx="1"/>
          </p:nvPr>
        </p:nvSpPr>
        <p:spPr>
          <a:xfrm>
            <a:off x="228600" y="1981200"/>
            <a:ext cx="3810000" cy="4114800"/>
          </a:xfrm>
        </p:spPr>
        <p:txBody>
          <a:bodyPr/>
          <a:lstStyle/>
          <a:p>
            <a:pPr>
              <a:lnSpc>
                <a:spcPct val="90000"/>
              </a:lnSpc>
            </a:pPr>
            <a:r>
              <a:rPr lang="en-US" sz="2800" dirty="0" smtClean="0"/>
              <a:t>Anglo-Saxons </a:t>
            </a:r>
            <a:r>
              <a:rPr lang="en-US" sz="2800" dirty="0"/>
              <a:t>unprepared for ferocity of Vikings</a:t>
            </a:r>
          </a:p>
          <a:p>
            <a:pPr>
              <a:lnSpc>
                <a:spcPct val="90000"/>
              </a:lnSpc>
            </a:pPr>
            <a:r>
              <a:rPr lang="en-US" sz="2800" dirty="0"/>
              <a:t>Common prayer: “From the furor of the Norsemen, Oh Lord protect us.”</a:t>
            </a:r>
          </a:p>
        </p:txBody>
      </p:sp>
      <p:pic>
        <p:nvPicPr>
          <p:cNvPr id="89093" name="Picture 5" descr="viking ship"/>
          <p:cNvPicPr>
            <a:picLocks noChangeAspect="1" noChangeArrowheads="1"/>
          </p:cNvPicPr>
          <p:nvPr/>
        </p:nvPicPr>
        <p:blipFill>
          <a:blip r:embed="rId3" cstate="print"/>
          <a:srcRect/>
          <a:stretch>
            <a:fillRect/>
          </a:stretch>
        </p:blipFill>
        <p:spPr bwMode="auto">
          <a:xfrm>
            <a:off x="3733800" y="2057400"/>
            <a:ext cx="5072063" cy="3475038"/>
          </a:xfrm>
          <a:prstGeom prst="rect">
            <a:avLst/>
          </a:prstGeom>
          <a:noFill/>
        </p:spPr>
      </p:pic>
      <p:sp>
        <p:nvSpPr>
          <p:cNvPr id="89094" name="Text Box 6"/>
          <p:cNvSpPr txBox="1">
            <a:spLocks noChangeArrowheads="1"/>
          </p:cNvSpPr>
          <p:nvPr/>
        </p:nvSpPr>
        <p:spPr bwMode="auto">
          <a:xfrm>
            <a:off x="3733800" y="5716588"/>
            <a:ext cx="5029200" cy="822325"/>
          </a:xfrm>
          <a:prstGeom prst="rect">
            <a:avLst/>
          </a:prstGeom>
          <a:noFill/>
          <a:ln w="12700" cap="sq">
            <a:noFill/>
            <a:miter lim="800000"/>
            <a:headEnd type="none" w="sm" len="sm"/>
            <a:tailEnd type="none" w="sm" len="sm"/>
          </a:ln>
          <a:effectLst/>
        </p:spPr>
        <p:txBody>
          <a:bodyPr>
            <a:spAutoFit/>
          </a:bodyPr>
          <a:lstStyle/>
          <a:p>
            <a:pPr algn="ctr"/>
            <a:r>
              <a:rPr lang="en-US" sz="2400">
                <a:solidFill>
                  <a:schemeClr val="tx1"/>
                </a:solidFill>
              </a:rPr>
              <a:t>Viking Ship, known as the Oseberg Ship, dates 825 AD. </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46063" y="930275"/>
            <a:ext cx="8516937" cy="1143000"/>
          </a:xfrm>
        </p:spPr>
        <p:txBody>
          <a:bodyPr/>
          <a:lstStyle/>
          <a:p>
            <a:r>
              <a:rPr lang="en-US" b="1" dirty="0"/>
              <a:t>Viking Invasions 8</a:t>
            </a:r>
            <a:r>
              <a:rPr lang="en-US" b="1" baseline="30000" dirty="0"/>
              <a:t>th</a:t>
            </a:r>
            <a:r>
              <a:rPr lang="en-US" b="1" dirty="0"/>
              <a:t>-12</a:t>
            </a:r>
            <a:r>
              <a:rPr lang="en-US" b="1" baseline="30000" dirty="0"/>
              <a:t>th</a:t>
            </a:r>
            <a:r>
              <a:rPr lang="en-US" b="1" dirty="0"/>
              <a:t> Centuries</a:t>
            </a:r>
          </a:p>
        </p:txBody>
      </p:sp>
      <p:sp>
        <p:nvSpPr>
          <p:cNvPr id="91139" name="Rectangle 3"/>
          <p:cNvSpPr>
            <a:spLocks noGrp="1" noChangeArrowheads="1"/>
          </p:cNvSpPr>
          <p:nvPr>
            <p:ph type="body" sz="half" idx="1"/>
          </p:nvPr>
        </p:nvSpPr>
        <p:spPr>
          <a:xfrm>
            <a:off x="304800" y="2057400"/>
            <a:ext cx="4495800" cy="4114800"/>
          </a:xfrm>
        </p:spPr>
        <p:txBody>
          <a:bodyPr/>
          <a:lstStyle/>
          <a:p>
            <a:pPr>
              <a:lnSpc>
                <a:spcPct val="90000"/>
              </a:lnSpc>
            </a:pPr>
            <a:r>
              <a:rPr lang="en-US" sz="2400" dirty="0"/>
              <a:t>Vikings destroyed monasteries and sacred object</a:t>
            </a:r>
          </a:p>
          <a:p>
            <a:pPr>
              <a:lnSpc>
                <a:spcPct val="90000"/>
              </a:lnSpc>
            </a:pPr>
            <a:r>
              <a:rPr lang="en-US" sz="2400" dirty="0"/>
              <a:t>Slaughtered everyone in settlements that couldn’t pay enough to them</a:t>
            </a:r>
          </a:p>
          <a:p>
            <a:pPr>
              <a:lnSpc>
                <a:spcPct val="90000"/>
              </a:lnSpc>
            </a:pPr>
            <a:r>
              <a:rPr lang="en-US" sz="2400" dirty="0"/>
              <a:t>King Alfred of </a:t>
            </a:r>
            <a:r>
              <a:rPr lang="en-US" sz="2400" dirty="0" err="1"/>
              <a:t>Wessex</a:t>
            </a:r>
            <a:r>
              <a:rPr lang="en-US" sz="2400" dirty="0"/>
              <a:t>    (871-899) forced Vikings to northern England</a:t>
            </a:r>
          </a:p>
          <a:p>
            <a:pPr>
              <a:lnSpc>
                <a:spcPct val="90000"/>
              </a:lnSpc>
            </a:pPr>
            <a:r>
              <a:rPr lang="en-US" sz="2400" dirty="0" err="1"/>
              <a:t>Danelaw</a:t>
            </a:r>
            <a:r>
              <a:rPr lang="en-US" sz="2400" dirty="0"/>
              <a:t> – dividing line between Viking Britain and Anglo-Saxon Britain</a:t>
            </a:r>
          </a:p>
          <a:p>
            <a:pPr>
              <a:lnSpc>
                <a:spcPct val="90000"/>
              </a:lnSpc>
              <a:buFontTx/>
              <a:buNone/>
            </a:pPr>
            <a:r>
              <a:rPr lang="en-US" sz="2400" dirty="0"/>
              <a:t>	  </a:t>
            </a:r>
          </a:p>
        </p:txBody>
      </p:sp>
      <p:pic>
        <p:nvPicPr>
          <p:cNvPr id="91147" name="Picture 11" descr="http://media.moddb.com/cache/images/mods/1/12/11578/thumb_620x2000/viking_armoured.jpg"/>
          <p:cNvPicPr>
            <a:picLocks noChangeAspect="1" noChangeArrowheads="1"/>
          </p:cNvPicPr>
          <p:nvPr/>
        </p:nvPicPr>
        <p:blipFill>
          <a:blip r:embed="rId2" cstate="print"/>
          <a:srcRect/>
          <a:stretch>
            <a:fillRect/>
          </a:stretch>
        </p:blipFill>
        <p:spPr bwMode="auto">
          <a:xfrm>
            <a:off x="5105400" y="1905000"/>
            <a:ext cx="3352800" cy="2514600"/>
          </a:xfrm>
          <a:prstGeom prst="rect">
            <a:avLst/>
          </a:prstGeom>
          <a:noFill/>
        </p:spPr>
      </p:pic>
      <p:pic>
        <p:nvPicPr>
          <p:cNvPr id="91149" name="Picture 13" descr="http://www.thekidswindow.co.uk/images/CMScontent/Image/8(1).jpg"/>
          <p:cNvPicPr>
            <a:picLocks noChangeAspect="1" noChangeArrowheads="1"/>
          </p:cNvPicPr>
          <p:nvPr/>
        </p:nvPicPr>
        <p:blipFill>
          <a:blip r:embed="rId3" cstate="print"/>
          <a:srcRect/>
          <a:stretch>
            <a:fillRect/>
          </a:stretch>
        </p:blipFill>
        <p:spPr bwMode="auto">
          <a:xfrm>
            <a:off x="5105400" y="4572000"/>
            <a:ext cx="1524000" cy="2022929"/>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blinds(horizontal)">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12" dur="500"/>
                                        <p:tgtEl>
                                          <p:spTgt spid="91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17" dur="500"/>
                                        <p:tgtEl>
                                          <p:spTgt spid="91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27" dur="5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ctrTitle"/>
          </p:nvPr>
        </p:nvSpPr>
        <p:spPr/>
        <p:txBody>
          <a:bodyPr/>
          <a:lstStyle/>
          <a:p>
            <a:r>
              <a:rPr lang="en-US" b="1" dirty="0"/>
              <a:t>Anglo-Saxon Period</a:t>
            </a:r>
          </a:p>
        </p:txBody>
      </p:sp>
      <p:sp>
        <p:nvSpPr>
          <p:cNvPr id="88067" name="Rectangle 1027"/>
          <p:cNvSpPr>
            <a:spLocks noGrp="1" noChangeArrowheads="1"/>
          </p:cNvSpPr>
          <p:nvPr>
            <p:ph type="subTitle" idx="1"/>
          </p:nvPr>
        </p:nvSpPr>
        <p:spPr/>
        <p:txBody>
          <a:bodyPr/>
          <a:lstStyle/>
          <a:p>
            <a:endParaRPr lang="en-US"/>
          </a:p>
          <a:p>
            <a:endParaRPr lang="en-US" sz="3600"/>
          </a:p>
          <a:p>
            <a:endParaRPr lang="en-US" sz="3600"/>
          </a:p>
          <a:p>
            <a:endParaRPr lang="en-US" sz="3600"/>
          </a:p>
        </p:txBody>
      </p:sp>
      <p:sp>
        <p:nvSpPr>
          <p:cNvPr id="88068" name="Text Box 1028"/>
          <p:cNvSpPr txBox="1">
            <a:spLocks noChangeArrowheads="1"/>
          </p:cNvSpPr>
          <p:nvPr/>
        </p:nvSpPr>
        <p:spPr bwMode="auto">
          <a:xfrm>
            <a:off x="304800" y="3505200"/>
            <a:ext cx="8610600" cy="830997"/>
          </a:xfrm>
          <a:prstGeom prst="rect">
            <a:avLst/>
          </a:prstGeom>
          <a:noFill/>
          <a:ln w="12700" cap="sq">
            <a:noFill/>
            <a:miter lim="800000"/>
            <a:headEnd type="none" w="sm" len="sm"/>
            <a:tailEnd type="none" w="sm" len="sm"/>
          </a:ln>
          <a:effectLst/>
        </p:spPr>
        <p:txBody>
          <a:bodyPr>
            <a:spAutoFit/>
          </a:bodyPr>
          <a:lstStyle/>
          <a:p>
            <a:r>
              <a:rPr lang="en-US" sz="2400" b="1" dirty="0">
                <a:solidFill>
                  <a:srgbClr val="000099"/>
                </a:solidFill>
              </a:rPr>
              <a:t>“Anglo-Saxon England was born of warfare, remained forever a military society, and came to its end in battle.”   - J. R. Lander</a:t>
            </a:r>
          </a:p>
        </p:txBody>
      </p:sp>
      <p:sp>
        <p:nvSpPr>
          <p:cNvPr id="88069" name="Text Box 1029"/>
          <p:cNvSpPr txBox="1">
            <a:spLocks noChangeArrowheads="1"/>
          </p:cNvSpPr>
          <p:nvPr/>
        </p:nvSpPr>
        <p:spPr bwMode="auto">
          <a:xfrm>
            <a:off x="1981200" y="4495800"/>
            <a:ext cx="6781800" cy="1569660"/>
          </a:xfrm>
          <a:prstGeom prst="rect">
            <a:avLst/>
          </a:prstGeom>
          <a:noFill/>
          <a:ln w="12700" cap="sq">
            <a:noFill/>
            <a:miter lim="800000"/>
            <a:headEnd type="none" w="sm" len="sm"/>
            <a:tailEnd type="none" w="sm" len="sm"/>
          </a:ln>
          <a:effectLst/>
        </p:spPr>
        <p:txBody>
          <a:bodyPr>
            <a:spAutoFit/>
          </a:bodyPr>
          <a:lstStyle/>
          <a:p>
            <a:r>
              <a:rPr lang="en-US" sz="2400" b="1" dirty="0">
                <a:solidFill>
                  <a:schemeClr val="tx1"/>
                </a:solidFill>
              </a:rPr>
              <a:t>In a society dominated by aggression, what would you expect to be the Anglo-Saxon attitude toward family life, the role of women, art, literature, ethics and work?</a:t>
            </a:r>
          </a:p>
        </p:txBody>
      </p:sp>
      <p:pic>
        <p:nvPicPr>
          <p:cNvPr id="88077" name="Picture 1037" descr="http://www.coins-of-the-uk.co.uk/pics/hamm/early/1010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28514" y="228600"/>
            <a:ext cx="4896386" cy="2438400"/>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pic>
        <p:nvPicPr>
          <p:cNvPr id="62466" name="Picture 2" descr="http://ts3.mm.bing.net/th?id=H.4669223294140710&amp;pid=1.7&amp;w=177&amp;h=178&amp;c=7&amp;rs=1&amp;url=http%3a%2f%2fmanatawny.blogspot.com%2f2008%2f02%2fromans-christians-soldiers.html"/>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219200" y="304800"/>
            <a:ext cx="5132024" cy="6553200"/>
          </a:xfrm>
          <a:prstGeom prst="rect">
            <a:avLst/>
          </a:prstGeom>
          <a:noFill/>
        </p:spPr>
      </p:pic>
      <p:pic>
        <p:nvPicPr>
          <p:cNvPr id="62468" name="Picture 4" descr="http://1.bp.blogspot.com/_fPV8CJaKDDM/TG1BOb1oxnI/AAAAAAAAAb0/nuQkW1hQn1Q/s1600/celtic_warrior.jpg"/>
          <p:cNvPicPr>
            <a:picLocks noChangeAspect="1" noChangeArrowheads="1"/>
          </p:cNvPicPr>
          <p:nvPr/>
        </p:nvPicPr>
        <p:blipFill>
          <a:blip r:embed="rId3" cstate="print">
            <a:clrChange>
              <a:clrFrom>
                <a:srgbClr val="FBFCEE"/>
              </a:clrFrom>
              <a:clrTo>
                <a:srgbClr val="FBFCEE">
                  <a:alpha val="0"/>
                </a:srgbClr>
              </a:clrTo>
            </a:clrChange>
          </a:blip>
          <a:srcRect r="6967" b="4444"/>
          <a:stretch>
            <a:fillRect/>
          </a:stretch>
        </p:blipFill>
        <p:spPr bwMode="auto">
          <a:xfrm>
            <a:off x="1981200" y="0"/>
            <a:ext cx="3688557" cy="6553200"/>
          </a:xfrm>
          <a:prstGeom prst="rect">
            <a:avLst/>
          </a:prstGeom>
          <a:noFill/>
        </p:spPr>
      </p:pic>
      <p:pic>
        <p:nvPicPr>
          <p:cNvPr id="62470" name="Picture 6" descr="http://1.bp.blogspot.com/-WLf0KBbSHyg/T9-LytYtQVI/AAAAAAAAAzM/rguRQi-T51Q/s1600/Anglo-saxon_warrior.gif"/>
          <p:cNvPicPr>
            <a:picLocks noChangeAspect="1" noChangeArrowheads="1"/>
          </p:cNvPicPr>
          <p:nvPr/>
        </p:nvPicPr>
        <p:blipFill>
          <a:blip r:embed="rId4" cstate="print"/>
          <a:srcRect/>
          <a:stretch>
            <a:fillRect/>
          </a:stretch>
        </p:blipFill>
        <p:spPr bwMode="auto">
          <a:xfrm>
            <a:off x="4218977" y="0"/>
            <a:ext cx="4925023" cy="685800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nodeType="clickEffect">
                                  <p:stCondLst>
                                    <p:cond delay="0"/>
                                  </p:stCondLst>
                                  <p:childTnLst>
                                    <p:anim to="" calcmode="lin" valueType="num">
                                      <p:cBhvr>
                                        <p:cTn id="6" dur="1"/>
                                        <p:tgtEl>
                                          <p:spTgt spid="62466"/>
                                        </p:tgtEl>
                                        <p:attrNameLst>
                                          <p:attrName/>
                                        </p:attrNameLst>
                                      </p:cBhvr>
                                    </p:anim>
                                    <p:set>
                                      <p:cBhvr>
                                        <p:cTn id="7" dur="1" fill="hold">
                                          <p:stCondLst>
                                            <p:cond delay="0"/>
                                          </p:stCondLst>
                                        </p:cTn>
                                        <p:tgtEl>
                                          <p:spTgt spid="624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nodeType="clickEffect">
                                  <p:stCondLst>
                                    <p:cond delay="0"/>
                                  </p:stCondLst>
                                  <p:childTnLst>
                                    <p:anim to="" calcmode="lin" valueType="num">
                                      <p:cBhvr>
                                        <p:cTn id="11" dur="1"/>
                                        <p:tgtEl>
                                          <p:spTgt spid="62468"/>
                                        </p:tgtEl>
                                        <p:attrNameLst>
                                          <p:attrName/>
                                        </p:attrNameLst>
                                      </p:cBhvr>
                                    </p:anim>
                                    <p:set>
                                      <p:cBhvr>
                                        <p:cTn id="12" dur="1" fill="hold">
                                          <p:stCondLst>
                                            <p:cond delay="0"/>
                                          </p:stCondLst>
                                        </p:cTn>
                                        <p:tgtEl>
                                          <p:spTgt spid="624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2470"/>
                                        </p:tgtEl>
                                        <p:attrNameLst>
                                          <p:attrName>style.visibility</p:attrName>
                                        </p:attrNameLst>
                                      </p:cBhvr>
                                      <p:to>
                                        <p:strVal val="visible"/>
                                      </p:to>
                                    </p:set>
                                    <p:anim to="" calcmode="lin" valueType="num">
                                      <p:cBhvr>
                                        <p:cTn id="17" dur="1" fill="hold"/>
                                        <p:tgtEl>
                                          <p:spTgt spid="624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95" name="Picture 11" descr="http://www.britishmuseum.org/images/schools_anglosaxonViking_304x304.jpg"/>
          <p:cNvPicPr>
            <a:picLocks noChangeAspect="1" noChangeArrowheads="1"/>
          </p:cNvPicPr>
          <p:nvPr/>
        </p:nvPicPr>
        <p:blipFill>
          <a:blip r:embed="rId3" cstate="print"/>
          <a:srcRect/>
          <a:stretch>
            <a:fillRect/>
          </a:stretch>
        </p:blipFill>
        <p:spPr bwMode="auto">
          <a:xfrm>
            <a:off x="5029200" y="2286000"/>
            <a:ext cx="3886200" cy="3886201"/>
          </a:xfrm>
          <a:prstGeom prst="rect">
            <a:avLst/>
          </a:prstGeom>
          <a:noFill/>
        </p:spPr>
      </p:pic>
      <p:sp>
        <p:nvSpPr>
          <p:cNvPr id="67587" name="Rectangle 3"/>
          <p:cNvSpPr>
            <a:spLocks noGrp="1" noChangeArrowheads="1"/>
          </p:cNvSpPr>
          <p:nvPr>
            <p:ph type="body" sz="half" idx="1"/>
          </p:nvPr>
        </p:nvSpPr>
        <p:spPr>
          <a:xfrm>
            <a:off x="228600" y="2286000"/>
            <a:ext cx="5410200" cy="4343400"/>
          </a:xfrm>
        </p:spPr>
        <p:txBody>
          <a:bodyPr/>
          <a:lstStyle/>
          <a:p>
            <a:r>
              <a:rPr lang="en-US" sz="2400" dirty="0"/>
              <a:t>Enormous upheaval and change in England</a:t>
            </a:r>
          </a:p>
          <a:p>
            <a:r>
              <a:rPr lang="en-US" sz="2400" dirty="0"/>
              <a:t>Reigns of some of the most famous and infamous kings</a:t>
            </a:r>
          </a:p>
          <a:p>
            <a:r>
              <a:rPr lang="en-US" sz="2400" dirty="0"/>
              <a:t>Time of disastrous wars, both internal and external</a:t>
            </a:r>
          </a:p>
          <a:p>
            <a:r>
              <a:rPr lang="en-US" sz="2400" dirty="0"/>
              <a:t>Time of foreign invasion</a:t>
            </a:r>
          </a:p>
          <a:p>
            <a:r>
              <a:rPr lang="en-US" sz="2400" dirty="0"/>
              <a:t>Time of painful reconsolidation and emergence of England as nation</a:t>
            </a:r>
          </a:p>
          <a:p>
            <a:endParaRPr lang="en-US" sz="2400" dirty="0"/>
          </a:p>
        </p:txBody>
      </p:sp>
      <p:sp>
        <p:nvSpPr>
          <p:cNvPr id="67591" name="Text Box 7"/>
          <p:cNvSpPr txBox="1">
            <a:spLocks noChangeArrowheads="1"/>
          </p:cNvSpPr>
          <p:nvPr/>
        </p:nvSpPr>
        <p:spPr bwMode="auto">
          <a:xfrm>
            <a:off x="304800" y="1524000"/>
            <a:ext cx="6400800" cy="646331"/>
          </a:xfrm>
          <a:prstGeom prst="rect">
            <a:avLst/>
          </a:prstGeom>
          <a:noFill/>
          <a:ln w="12700" cap="sq">
            <a:noFill/>
            <a:miter lim="800000"/>
            <a:headEnd type="none" w="sm" len="sm"/>
            <a:tailEnd type="none" w="sm" len="sm"/>
          </a:ln>
          <a:effectLst/>
        </p:spPr>
        <p:txBody>
          <a:bodyPr wrap="square">
            <a:spAutoFit/>
          </a:bodyPr>
          <a:lstStyle/>
          <a:p>
            <a:r>
              <a:rPr lang="en-US" sz="3600" dirty="0"/>
              <a:t>Characteristics of the </a:t>
            </a:r>
            <a:r>
              <a:rPr lang="en-US" sz="3600" dirty="0" smtClean="0"/>
              <a:t>Period</a:t>
            </a:r>
            <a:endParaRPr lang="en-US" sz="3600" dirty="0"/>
          </a:p>
        </p:txBody>
      </p:sp>
      <p:sp>
        <p:nvSpPr>
          <p:cNvPr id="10" name="Text Box 7"/>
          <p:cNvSpPr txBox="1">
            <a:spLocks noChangeArrowheads="1"/>
          </p:cNvSpPr>
          <p:nvPr/>
        </p:nvSpPr>
        <p:spPr bwMode="auto">
          <a:xfrm>
            <a:off x="304800" y="990600"/>
            <a:ext cx="8458200" cy="646331"/>
          </a:xfrm>
          <a:prstGeom prst="rect">
            <a:avLst/>
          </a:prstGeom>
          <a:noFill/>
          <a:ln w="12700" cap="sq">
            <a:noFill/>
            <a:miter lim="800000"/>
            <a:headEnd type="none" w="sm" len="sm"/>
            <a:tailEnd type="none" w="sm" len="sm"/>
          </a:ln>
          <a:effectLst/>
        </p:spPr>
        <p:txBody>
          <a:bodyPr wrap="square">
            <a:spAutoFit/>
          </a:bodyPr>
          <a:lstStyle/>
          <a:p>
            <a:r>
              <a:rPr lang="en-US" sz="3600" b="1" i="1" dirty="0" smtClean="0"/>
              <a:t>Anglo-Saxon Period:  449-1066</a:t>
            </a:r>
            <a:endParaRPr lang="en-US" sz="3600" b="1" i="1"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22" dur="500"/>
                                        <p:tgtEl>
                                          <p:spTgt spid="67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27" dur="500"/>
                                        <p:tgtEl>
                                          <p:spTgt spid="67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1143001"/>
            <a:ext cx="3810000" cy="5866804"/>
          </a:xfrm>
        </p:spPr>
        <p:txBody>
          <a:bodyPr/>
          <a:lstStyle/>
          <a:p>
            <a:pPr marL="627288">
              <a:buBlip>
                <a:blip r:embed="rId2"/>
              </a:buBlip>
            </a:pPr>
            <a:r>
              <a:rPr lang="en-US" dirty="0" smtClean="0">
                <a:effectLst>
                  <a:outerShdw blurRad="38100" dist="38100" dir="2700000" algn="tl">
                    <a:srgbClr val="000000"/>
                  </a:outerShdw>
                </a:effectLst>
              </a:rPr>
              <a:t>Nine Anglo-Saxon Kingdoms eventually become the Anglo-Saxon </a:t>
            </a:r>
            <a:r>
              <a:rPr lang="en-US" dirty="0" err="1" smtClean="0">
                <a:effectLst>
                  <a:outerShdw blurRad="38100" dist="38100" dir="2700000" algn="tl">
                    <a:srgbClr val="000000"/>
                  </a:outerShdw>
                </a:effectLst>
              </a:rPr>
              <a:t>heptarchy</a:t>
            </a:r>
            <a:r>
              <a:rPr lang="en-US" dirty="0" smtClean="0">
                <a:effectLst>
                  <a:outerShdw blurRad="38100" dist="38100" dir="2700000" algn="tl">
                    <a:srgbClr val="000000"/>
                  </a:outerShdw>
                </a:effectLst>
              </a:rPr>
              <a:t> (England not unified) or “Seven Sovereign Kingdoms”.</a:t>
            </a:r>
          </a:p>
        </p:txBody>
      </p:sp>
      <p:pic>
        <p:nvPicPr>
          <p:cNvPr id="23554" name="Picture 2" descr="http://british-studies.narod.ru/section2/class8/Heptarchy.gif"/>
          <p:cNvPicPr>
            <a:picLocks noChangeAspect="1" noChangeArrowheads="1"/>
          </p:cNvPicPr>
          <p:nvPr/>
        </p:nvPicPr>
        <p:blipFill>
          <a:blip r:embed="rId3" cstate="print"/>
          <a:srcRect/>
          <a:stretch>
            <a:fillRect/>
          </a:stretch>
        </p:blipFill>
        <p:spPr bwMode="auto">
          <a:xfrm>
            <a:off x="4245430" y="0"/>
            <a:ext cx="4898570" cy="6858000"/>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914400"/>
            <a:ext cx="7772400" cy="1143000"/>
          </a:xfrm>
        </p:spPr>
        <p:txBody>
          <a:bodyPr/>
          <a:lstStyle/>
          <a:p>
            <a:r>
              <a:rPr lang="en-US" b="1" dirty="0"/>
              <a:t>Anglo-Saxon Civilization</a:t>
            </a:r>
          </a:p>
        </p:txBody>
      </p:sp>
      <p:sp>
        <p:nvSpPr>
          <p:cNvPr id="116739" name="Rectangle 3"/>
          <p:cNvSpPr>
            <a:spLocks noGrp="1" noChangeArrowheads="1"/>
          </p:cNvSpPr>
          <p:nvPr>
            <p:ph type="body" sz="half" idx="1"/>
          </p:nvPr>
        </p:nvSpPr>
        <p:spPr>
          <a:xfrm>
            <a:off x="685800" y="1981200"/>
            <a:ext cx="7924800" cy="3276600"/>
          </a:xfrm>
        </p:spPr>
        <p:txBody>
          <a:bodyPr/>
          <a:lstStyle/>
          <a:p>
            <a:r>
              <a:rPr lang="en-US" sz="3600" dirty="0"/>
              <a:t>Common language</a:t>
            </a:r>
          </a:p>
          <a:p>
            <a:r>
              <a:rPr lang="en-US" sz="3600" dirty="0"/>
              <a:t>Shared a heroic ideal; set of traditional heroes</a:t>
            </a:r>
          </a:p>
          <a:p>
            <a:r>
              <a:rPr lang="en-US" sz="3600" dirty="0"/>
              <a:t>Admired men of outstanding courage</a:t>
            </a:r>
          </a:p>
          <a:p>
            <a:r>
              <a:rPr lang="en-US" sz="3600" dirty="0"/>
              <a:t>Loyalty to leader and tribe</a:t>
            </a:r>
          </a:p>
          <a:p>
            <a:r>
              <a:rPr lang="en-US" sz="3600" dirty="0"/>
              <a:t>Fierce personal valor</a:t>
            </a:r>
          </a:p>
          <a:p>
            <a:pPr>
              <a:buFontTx/>
              <a:buNone/>
            </a:pPr>
            <a:endParaRPr lang="en-US" sz="2800" dirty="0"/>
          </a:p>
        </p:txBody>
      </p:sp>
    </p:spTree>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b="1" dirty="0"/>
              <a:t>Anglo-Saxon Civilization</a:t>
            </a:r>
          </a:p>
        </p:txBody>
      </p:sp>
      <p:sp>
        <p:nvSpPr>
          <p:cNvPr id="117763" name="Rectangle 3"/>
          <p:cNvSpPr>
            <a:spLocks noGrp="1" noChangeArrowheads="1"/>
          </p:cNvSpPr>
          <p:nvPr>
            <p:ph type="body" sz="half" idx="1"/>
          </p:nvPr>
        </p:nvSpPr>
        <p:spPr>
          <a:xfrm>
            <a:off x="685800" y="1828800"/>
            <a:ext cx="8001000" cy="4433888"/>
          </a:xfrm>
        </p:spPr>
        <p:txBody>
          <a:bodyPr/>
          <a:lstStyle/>
          <a:p>
            <a:pPr>
              <a:lnSpc>
                <a:spcPct val="90000"/>
              </a:lnSpc>
            </a:pPr>
            <a:r>
              <a:rPr lang="en-US" sz="2800" dirty="0"/>
              <a:t>Persons of rank received with grave courtesy</a:t>
            </a:r>
          </a:p>
          <a:p>
            <a:pPr>
              <a:lnSpc>
                <a:spcPct val="90000"/>
              </a:lnSpc>
            </a:pPr>
            <a:r>
              <a:rPr lang="en-US" sz="2800" dirty="0"/>
              <a:t>Ruler generous to those who remain loyal</a:t>
            </a:r>
          </a:p>
          <a:p>
            <a:pPr>
              <a:lnSpc>
                <a:spcPct val="90000"/>
              </a:lnSpc>
            </a:pPr>
            <a:r>
              <a:rPr lang="en-US" sz="2800" dirty="0"/>
              <a:t>Everyone aware of shortness of life &amp; passing of all things in the world</a:t>
            </a:r>
          </a:p>
          <a:p>
            <a:pPr>
              <a:lnSpc>
                <a:spcPct val="90000"/>
              </a:lnSpc>
            </a:pPr>
            <a:r>
              <a:rPr lang="en-US" sz="2800" dirty="0"/>
              <a:t>Impersonal, irresistible fate determined most of life (</a:t>
            </a:r>
            <a:r>
              <a:rPr lang="en-US" sz="2800" dirty="0" err="1"/>
              <a:t>Wyrd</a:t>
            </a:r>
            <a:r>
              <a:rPr lang="en-US" sz="2800" dirty="0"/>
              <a:t> or Fate)</a:t>
            </a:r>
          </a:p>
          <a:p>
            <a:pPr>
              <a:lnSpc>
                <a:spcPct val="90000"/>
              </a:lnSpc>
            </a:pPr>
            <a:r>
              <a:rPr lang="en-US" sz="2800" dirty="0"/>
              <a:t>Heroic human will &amp; courage allowed individuals to control their own response to fate</a:t>
            </a:r>
          </a:p>
        </p:txBody>
      </p:sp>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609600"/>
            <a:ext cx="7772400" cy="1143000"/>
          </a:xfrm>
        </p:spPr>
        <p:txBody>
          <a:bodyPr/>
          <a:lstStyle/>
          <a:p>
            <a:r>
              <a:rPr lang="en-US" b="1" dirty="0"/>
              <a:t>Celtic Invasions</a:t>
            </a:r>
          </a:p>
        </p:txBody>
      </p:sp>
      <p:sp>
        <p:nvSpPr>
          <p:cNvPr id="80899" name="Rectangle 3"/>
          <p:cNvSpPr>
            <a:spLocks noGrp="1" noChangeArrowheads="1"/>
          </p:cNvSpPr>
          <p:nvPr>
            <p:ph type="body" idx="1"/>
          </p:nvPr>
        </p:nvSpPr>
        <p:spPr>
          <a:xfrm>
            <a:off x="228600" y="1447800"/>
            <a:ext cx="4495800" cy="4953000"/>
          </a:xfrm>
        </p:spPr>
        <p:txBody>
          <a:bodyPr/>
          <a:lstStyle/>
          <a:p>
            <a:pPr>
              <a:lnSpc>
                <a:spcPct val="90000"/>
              </a:lnSpc>
            </a:pPr>
            <a:r>
              <a:rPr lang="en-US" b="1" dirty="0"/>
              <a:t>Around 500 BC two groups of Celts invaded British Isles </a:t>
            </a:r>
          </a:p>
          <a:p>
            <a:pPr>
              <a:lnSpc>
                <a:spcPct val="90000"/>
              </a:lnSpc>
              <a:buFontTx/>
              <a:buNone/>
            </a:pPr>
            <a:r>
              <a:rPr lang="en-US" b="1" dirty="0"/>
              <a:t>	</a:t>
            </a:r>
            <a:r>
              <a:rPr lang="en-US" b="1" dirty="0" err="1" smtClean="0"/>
              <a:t>Brythons</a:t>
            </a:r>
            <a:r>
              <a:rPr lang="en-US" b="1" dirty="0" smtClean="0"/>
              <a:t> </a:t>
            </a:r>
            <a:r>
              <a:rPr lang="en-US" b="1" dirty="0"/>
              <a:t>(Britons) settled island of Britain</a:t>
            </a:r>
          </a:p>
          <a:p>
            <a:pPr>
              <a:lnSpc>
                <a:spcPct val="90000"/>
              </a:lnSpc>
              <a:buFontTx/>
              <a:buNone/>
            </a:pPr>
            <a:r>
              <a:rPr lang="en-US" b="1" dirty="0"/>
              <a:t>	</a:t>
            </a:r>
            <a:r>
              <a:rPr lang="en-US" b="1" dirty="0" smtClean="0"/>
              <a:t>Gaels </a:t>
            </a:r>
            <a:r>
              <a:rPr lang="en-US" b="1" dirty="0"/>
              <a:t>settled on Ireland</a:t>
            </a:r>
          </a:p>
          <a:p>
            <a:pPr>
              <a:lnSpc>
                <a:spcPct val="90000"/>
              </a:lnSpc>
              <a:buFontTx/>
              <a:buNone/>
            </a:pPr>
            <a:r>
              <a:rPr lang="en-US" b="1" dirty="0"/>
              <a:t>	</a:t>
            </a:r>
            <a:r>
              <a:rPr lang="en-US" b="1" dirty="0" err="1" smtClean="0"/>
              <a:t>Picts</a:t>
            </a:r>
            <a:r>
              <a:rPr lang="en-US" b="1" dirty="0" smtClean="0"/>
              <a:t> </a:t>
            </a:r>
            <a:r>
              <a:rPr lang="en-US" b="1" dirty="0"/>
              <a:t>settled in </a:t>
            </a:r>
            <a:r>
              <a:rPr lang="en-US" b="1" dirty="0" smtClean="0"/>
              <a:t>Scotland</a:t>
            </a:r>
          </a:p>
          <a:p>
            <a:pPr>
              <a:lnSpc>
                <a:spcPct val="90000"/>
              </a:lnSpc>
            </a:pPr>
            <a:endParaRPr lang="en-US" sz="2400" dirty="0"/>
          </a:p>
          <a:p>
            <a:pPr>
              <a:lnSpc>
                <a:spcPct val="90000"/>
              </a:lnSpc>
              <a:buNone/>
            </a:pPr>
            <a:endParaRPr lang="en-US" sz="2400" dirty="0" smtClean="0"/>
          </a:p>
          <a:p>
            <a:pPr>
              <a:lnSpc>
                <a:spcPct val="90000"/>
              </a:lnSpc>
              <a:buFontTx/>
              <a:buNone/>
            </a:pPr>
            <a:endParaRPr lang="en-US" sz="2000" dirty="0"/>
          </a:p>
          <a:p>
            <a:pPr>
              <a:lnSpc>
                <a:spcPct val="90000"/>
              </a:lnSpc>
              <a:buFontTx/>
              <a:buNone/>
            </a:pPr>
            <a:r>
              <a:rPr lang="en-US" sz="1800" dirty="0"/>
              <a:t>		</a:t>
            </a:r>
          </a:p>
          <a:p>
            <a:pPr>
              <a:lnSpc>
                <a:spcPct val="90000"/>
              </a:lnSpc>
              <a:buFontTx/>
              <a:buNone/>
            </a:pPr>
            <a:r>
              <a:rPr lang="en-US" sz="1800" dirty="0"/>
              <a:t>				</a:t>
            </a:r>
          </a:p>
          <a:p>
            <a:pPr>
              <a:lnSpc>
                <a:spcPct val="90000"/>
              </a:lnSpc>
              <a:buFontTx/>
              <a:buNone/>
            </a:pPr>
            <a:endParaRPr lang="en-US" sz="1400" dirty="0"/>
          </a:p>
          <a:p>
            <a:pPr>
              <a:lnSpc>
                <a:spcPct val="90000"/>
              </a:lnSpc>
            </a:pPr>
            <a:endParaRPr lang="en-US" sz="2800" dirty="0"/>
          </a:p>
        </p:txBody>
      </p:sp>
      <p:sp>
        <p:nvSpPr>
          <p:cNvPr id="80901" name="Text Box 5"/>
          <p:cNvSpPr txBox="1">
            <a:spLocks noChangeArrowheads="1"/>
          </p:cNvSpPr>
          <p:nvPr/>
        </p:nvSpPr>
        <p:spPr bwMode="auto">
          <a:xfrm>
            <a:off x="5257800" y="2667000"/>
            <a:ext cx="3505200" cy="457200"/>
          </a:xfrm>
          <a:prstGeom prst="rect">
            <a:avLst/>
          </a:prstGeom>
          <a:noFill/>
          <a:ln w="12700" cap="sq">
            <a:noFill/>
            <a:miter lim="800000"/>
            <a:headEnd type="none" w="sm" len="sm"/>
            <a:tailEnd type="none" w="sm" len="sm"/>
          </a:ln>
          <a:effectLst/>
        </p:spPr>
        <p:txBody>
          <a:bodyPr>
            <a:spAutoFit/>
          </a:bodyPr>
          <a:lstStyle/>
          <a:p>
            <a:endParaRPr lang="en-US" sz="2400">
              <a:solidFill>
                <a:schemeClr val="tx1"/>
              </a:solidFill>
            </a:endParaRPr>
          </a:p>
        </p:txBody>
      </p:sp>
      <p:pic>
        <p:nvPicPr>
          <p:cNvPr id="220" name="Picture 4" descr="http://1.bp.blogspot.com/_fPV8CJaKDDM/TG1BOb1oxnI/AAAAAAAAAb0/nuQkW1hQn1Q/s1600/celtic_warrior.jpg"/>
          <p:cNvPicPr>
            <a:picLocks noChangeAspect="1" noChangeArrowheads="1"/>
          </p:cNvPicPr>
          <p:nvPr/>
        </p:nvPicPr>
        <p:blipFill>
          <a:blip r:embed="rId3" cstate="print">
            <a:clrChange>
              <a:clrFrom>
                <a:srgbClr val="FBFCEE"/>
              </a:clrFrom>
              <a:clrTo>
                <a:srgbClr val="FBFCEE">
                  <a:alpha val="0"/>
                </a:srgbClr>
              </a:clrTo>
            </a:clrChange>
          </a:blip>
          <a:srcRect r="6967" b="4444"/>
          <a:stretch>
            <a:fillRect/>
          </a:stretch>
        </p:blipFill>
        <p:spPr bwMode="auto">
          <a:xfrm>
            <a:off x="5105400" y="0"/>
            <a:ext cx="3688557" cy="655320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linds(horizontal)">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blinds(horizontal)">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blinds(horizontal)">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blinds(horizontal)">
                                      <p:cBhvr>
                                        <p:cTn id="22" dur="500"/>
                                        <p:tgtEl>
                                          <p:spTgt spid="8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0899">
                                            <p:txEl>
                                              <p:pRg st="7" end="7"/>
                                            </p:txEl>
                                          </p:spTgt>
                                        </p:tgtEl>
                                        <p:attrNameLst>
                                          <p:attrName>style.visibility</p:attrName>
                                        </p:attrNameLst>
                                      </p:cBhvr>
                                      <p:to>
                                        <p:strVal val="visible"/>
                                      </p:to>
                                    </p:set>
                                    <p:animEffect transition="in" filter="blinds(horizontal)">
                                      <p:cBhvr>
                                        <p:cTn id="27" dur="500"/>
                                        <p:tgtEl>
                                          <p:spTgt spid="8089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0899">
                                            <p:txEl>
                                              <p:pRg st="8" end="8"/>
                                            </p:txEl>
                                          </p:spTgt>
                                        </p:tgtEl>
                                        <p:attrNameLst>
                                          <p:attrName>style.visibility</p:attrName>
                                        </p:attrNameLst>
                                      </p:cBhvr>
                                      <p:to>
                                        <p:strVal val="visible"/>
                                      </p:to>
                                    </p:set>
                                    <p:animEffect transition="in" filter="blinds(horizontal)">
                                      <p:cBhvr>
                                        <p:cTn id="32" dur="500"/>
                                        <p:tgtEl>
                                          <p:spTgt spid="8089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xit" presetSubtype="0" fill="hold" nodeType="clickEffect">
                                  <p:stCondLst>
                                    <p:cond delay="0"/>
                                  </p:stCondLst>
                                  <p:childTnLst>
                                    <p:anim to="" calcmode="lin" valueType="num">
                                      <p:cBhvr>
                                        <p:cTn id="36" dur="1"/>
                                        <p:tgtEl>
                                          <p:spTgt spid="220"/>
                                        </p:tgtEl>
                                        <p:attrNameLst>
                                          <p:attrName/>
                                        </p:attrNameLst>
                                      </p:cBhvr>
                                    </p:anim>
                                    <p:set>
                                      <p:cBhvr>
                                        <p:cTn id="37" dur="1" fill="hold">
                                          <p:stCondLst>
                                            <p:cond delay="0"/>
                                          </p:stCondLst>
                                        </p:cTn>
                                        <p:tgtEl>
                                          <p:spTgt spid="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685800"/>
            <a:ext cx="7772400" cy="1143000"/>
          </a:xfrm>
        </p:spPr>
        <p:txBody>
          <a:bodyPr/>
          <a:lstStyle/>
          <a:p>
            <a:r>
              <a:rPr lang="en-US" b="1" dirty="0"/>
              <a:t>Social Order</a:t>
            </a:r>
          </a:p>
        </p:txBody>
      </p:sp>
      <p:sp>
        <p:nvSpPr>
          <p:cNvPr id="7171" name="Rectangle 3"/>
          <p:cNvSpPr>
            <a:spLocks noGrp="1" noChangeArrowheads="1"/>
          </p:cNvSpPr>
          <p:nvPr>
            <p:ph type="body" idx="1"/>
          </p:nvPr>
        </p:nvSpPr>
        <p:spPr>
          <a:xfrm>
            <a:off x="304800" y="1676400"/>
            <a:ext cx="8534400" cy="4953000"/>
          </a:xfrm>
        </p:spPr>
        <p:txBody>
          <a:bodyPr/>
          <a:lstStyle/>
          <a:p>
            <a:r>
              <a:rPr lang="en-US" sz="2400" b="1" dirty="0" smtClean="0"/>
              <a:t>Heroic </a:t>
            </a:r>
            <a:r>
              <a:rPr lang="en-US" sz="2400" b="1" dirty="0"/>
              <a:t>groups; rural and tribal</a:t>
            </a:r>
          </a:p>
          <a:p>
            <a:r>
              <a:rPr lang="en-US" sz="2400" b="1" dirty="0"/>
              <a:t>Core of culture was </a:t>
            </a:r>
            <a:r>
              <a:rPr lang="en-US" sz="2400" b="1" dirty="0" err="1"/>
              <a:t>comitatus</a:t>
            </a:r>
            <a:r>
              <a:rPr lang="en-US" sz="2400" b="1" dirty="0"/>
              <a:t> relationship-warrior bond for each other and their leader.  Tribes engaged in blood feuding constantly.</a:t>
            </a:r>
          </a:p>
          <a:p>
            <a:r>
              <a:rPr lang="en-US" sz="2400" b="1" dirty="0"/>
              <a:t>WER GELD= “man price,” absolute obligation to avenge a fellow warrior’s death (like gangs).</a:t>
            </a:r>
          </a:p>
          <a:p>
            <a:r>
              <a:rPr lang="en-US" sz="2400" b="1" dirty="0" smtClean="0"/>
              <a:t>After </a:t>
            </a:r>
            <a:r>
              <a:rPr lang="en-US" sz="2400" b="1" dirty="0"/>
              <a:t>battles, there was a strict payment of treasure.</a:t>
            </a:r>
          </a:p>
          <a:p>
            <a:r>
              <a:rPr lang="en-US" sz="2400" b="1" dirty="0"/>
              <a:t>Chief selected for loyalty, generosity, strength, and courage. </a:t>
            </a:r>
          </a:p>
        </p:txBody>
      </p:sp>
      <p:pic>
        <p:nvPicPr>
          <p:cNvPr id="134146" name="Picture 2" descr="http://4.bp.blogspot.com/-jyVJjFW3_ro/UHtA3_8HU7I/AAAAAAAAI6w/fepYBaw7gf8/s400/Anglo-Saxon%2BWarriors%2BWest%2BT.jpg"/>
          <p:cNvPicPr>
            <a:picLocks noChangeAspect="1" noChangeArrowheads="1"/>
          </p:cNvPicPr>
          <p:nvPr/>
        </p:nvPicPr>
        <p:blipFill>
          <a:blip r:embed="rId2" cstate="print"/>
          <a:srcRect/>
          <a:stretch>
            <a:fillRect/>
          </a:stretch>
        </p:blipFill>
        <p:spPr bwMode="auto">
          <a:xfrm>
            <a:off x="6172200" y="381000"/>
            <a:ext cx="2362200" cy="1476375"/>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29200" y="990927"/>
            <a:ext cx="3657600" cy="4893647"/>
          </a:xfrm>
          <a:prstGeom prst="rect">
            <a:avLst/>
          </a:prstGeom>
          <a:noFill/>
        </p:spPr>
        <p:txBody>
          <a:bodyPr wrap="square" rtlCol="0">
            <a:spAutoFit/>
          </a:bodyPr>
          <a:lstStyle/>
          <a:p>
            <a:r>
              <a:rPr lang="en-US" sz="2400" b="1" dirty="0" smtClean="0">
                <a:solidFill>
                  <a:schemeClr val="tx1"/>
                </a:solidFill>
                <a:latin typeface="Arial Black" pitchFamily="34" charset="0"/>
              </a:rPr>
              <a:t>Village life centered on the mead hall.</a:t>
            </a:r>
          </a:p>
          <a:p>
            <a:r>
              <a:rPr lang="en-US" sz="2400" b="1" dirty="0" smtClean="0">
                <a:solidFill>
                  <a:schemeClr val="tx1"/>
                </a:solidFill>
                <a:latin typeface="Arial Black" pitchFamily="34" charset="0"/>
              </a:rPr>
              <a:t>Mead:  fermented beverage made from honey.</a:t>
            </a:r>
          </a:p>
          <a:p>
            <a:r>
              <a:rPr lang="en-US" sz="2400" b="1" dirty="0" smtClean="0">
                <a:solidFill>
                  <a:schemeClr val="tx1"/>
                </a:solidFill>
                <a:latin typeface="Arial Black" pitchFamily="34" charset="0"/>
              </a:rPr>
              <a:t>Thanes:  soldiers loyal to the king</a:t>
            </a:r>
          </a:p>
          <a:p>
            <a:r>
              <a:rPr lang="en-US" sz="2400" b="1" dirty="0" smtClean="0">
                <a:solidFill>
                  <a:schemeClr val="tx1"/>
                </a:solidFill>
                <a:latin typeface="Arial Black" pitchFamily="34" charset="0"/>
              </a:rPr>
              <a:t>Flagon:  cup</a:t>
            </a:r>
          </a:p>
          <a:p>
            <a:r>
              <a:rPr lang="en-US" sz="2400" b="1" dirty="0" smtClean="0">
                <a:solidFill>
                  <a:schemeClr val="tx1"/>
                </a:solidFill>
                <a:latin typeface="Arial Black" pitchFamily="34" charset="0"/>
              </a:rPr>
              <a:t>Entertainment:  singers (gleeman), </a:t>
            </a:r>
            <a:r>
              <a:rPr lang="en-US" sz="2400" b="1" dirty="0" err="1" smtClean="0">
                <a:solidFill>
                  <a:schemeClr val="tx1"/>
                </a:solidFill>
                <a:latin typeface="Arial Black" pitchFamily="34" charset="0"/>
              </a:rPr>
              <a:t>scop</a:t>
            </a:r>
            <a:r>
              <a:rPr lang="en-US" sz="2400" b="1" dirty="0" smtClean="0">
                <a:solidFill>
                  <a:schemeClr val="tx1"/>
                </a:solidFill>
                <a:latin typeface="Arial Black" pitchFamily="34" charset="0"/>
              </a:rPr>
              <a:t> (poet)</a:t>
            </a:r>
            <a:endParaRPr lang="en-US" sz="2400" b="1" dirty="0">
              <a:solidFill>
                <a:schemeClr val="tx1"/>
              </a:solidFill>
              <a:latin typeface="Arial Black" pitchFamily="34" charset="0"/>
            </a:endParaRPr>
          </a:p>
        </p:txBody>
      </p:sp>
      <p:sp>
        <p:nvSpPr>
          <p:cNvPr id="6" name="AutoShape 2" descr="data:image/jpeg;base64,/9j/4AAQSkZJRgABAQAAAQABAAD/2wCEAAkGBxQTEhUUExQWFRUXFx8bGBgYGBwcHRwbHhofHRwgIR0dJCogHBslHBwcIjEiJSkrMC4uGiIzODMsNyotLisBCgoKDg0OGxAQGywkHyYsLCwsNCwsLCwsLCwsLCwsLCwsLCwsLCwsLCwsLCwsLCwsLCwsLCwsLCwsLCwsLCwsLP/AABEIAK4BIgMBIgACEQEDEQH/xAAbAAADAAMBAQAAAAAAAAAAAAAEBQYCAwcAAf/EAEYQAAIBAgQEBAQCCAQEAwkAAAECEQMhAAQSMQUiQVETYXGBBjKRoUKxFCNSYsHR4fAVM3LxgpKisiRTgwc0Q3OTs8LS4v/EABgBAQEBAQEAAAAAAAAAAAAAAAEAAgME/8QAIREBAQEBAAIDAAMBAQAAAAAAAAERAiExEkFRE2GBMiL/2gAMAwEAAhEDEQA/AOicGrSugnmUCd+onqZvvhiUxA/DGecVo5mBGkCRpAFtiCwuB0GLZax1gGBKnzvIkT3F8cU2PCgkmAN8TGRzxStX1EeGDJMqJbpcwJI84EYqK2xtNth1xD5DPLQr1akAoQdI1S1yNp+YTM/6TfDGUzxGuKlfURMnqdX1vJtaZna/TDXPsgVQKiuSBKrqsexLGJkR0PeYshzDyADBsY7gSfrgps1+rYlSIgEi8g3BJG1+ptc9RhSn+GeLKdILQABOqN7wLXERP1nfFjGOWcJMVV5SKguOUQw1N3gCAbXvAPfHS8ln0q/IZjeO/adj9cENJ/jHMgUxTmNW/oPcfTr7YacHLGkpM7WkRYeWJr45zZDqrGFF43nc+W9uv4dsO/hb/KA0spt+LUpsNv2d7jvOEF/xfm2B8INGpJP/ADfeftGGfAa2qkI0woCjTtYCbyQcSnH+evUKksQDZZ2g6rzEDm2mb2w7+Ds6Xp1VMchkbA3F5jsRv+eIGGSzBNWojAhh9PKD1kX+uPub4mtOslJg0vsRECTpE+8D3GEa5gnMnS5AOkSZnSDzAnY3gAqJNr4I+McwytRVU1l9QEGDLDSoBO3MQ3qowxVSacaqFTUJHcj6Ej+GJ3L/ABYpVqeYVqFYLBBtJjoT8p7Tbzwy+GKoagObUdTHeev8d/fEDSMejH2q4VSzGFUEk9gBJ+2OL1vivMtUaqKrrqMgBiAB+EQLQBGC3DzzroXGE/WVT/oEwY2nSbG3Unt9RSxiB+HuIfpFKo9aoniyqy2kEgXAjTt73juMX1fMIi6mdQvckRh0WY1ZysKdN3OyKW+gnHGadch5m83nre+OgfF/H6bZd6dIlme0gWABBO97i23XHN6dInm8ybb+f54fpOm/DXxCjKKdRgtuViYBHadge3linjHIclGmN2G9t/63P0xQ8B+KmpaUfmpzEk3UbW7jywGxfAY8VxP8X+IU+Smd92H1gR374M4j8R0KNmaT1CwY9TYfxxDDKtUVQWYgAbk4+0nDAMpBB2Ixz/4p+KRWAp0gwQgm+5JBHToJnDv4DJ0VBJg6TB6G+q30+2JYqIx9C4wy+ZRywRgxUw0dD/f5Y3YC1rWC2MwemliZ8o/2wrz/ABRaXzpVbkmyQ2qYB1TAM9vbDKoxuNJg2teR9vvjTm8xCFvCada3fSNE2JkE/KASenSbHHPp15RXxOyZgMjDMeIBrWiwhmpRBFMMCrMtrQNUNckg4y4LlHVUoiHDXSutJQqotyfmliTIkzBW+1hcxwcNVZlZUqLWVzURgfm8iZGncQSL2gggUnCq61cu1YUdLMwNRQAC7gNNo6yACRNz1vg0m3B8qUQBiWaBqYkkk9NyT1mNhNgNgxC415EQgnfr6/U/nggMO+HWcYRj2NsDHsHyPxct+EaqiqaZLwh5HLwRKg6eoAAKmBtOKBM9FcM3KdyCRzSAFaV5ZaIPl62jODGiWeahVh/l1G7EmQWWzLvP++McxxGoj6RVLMbC0wD1m8nb7eo3WXVOL8SSjSLO4XlJWNybbd7kfXEbmsozVSGQ6WWTYwdIGw3ULMSCLgWJMEI5t8wqmoUqMNgx072iJIvG29sM838QNCh6RBFNqZBNiraZkzM8g2HU4ZRYia129o/vqMM8upqUiUgFjpKgTJJBPdiYAMdBHeMYZmGFiZWSRHpubTbzwPw1gGChP9cNzER8wEGNjYHqD61pkEU6aUaiiodQIMSxiSbCZhbBlAtOvpc46LwBUQaA4YgbC0evcn/YDbHNshnNNQNUU1DrDtqNmXTGw22jbos+XRchx6nEBCigdFkT2gX+uCVWJD4+f9cWDEp6AjVANjt1XbFd8IZhWogyuuytpO5gaZH7WmBe9sRPxHmf0irIDEXuKZ3FhEG1gBJPTrthxQ4mKNCkBHzBioNxyglDY9do3m4O+NM4G+LU/WtLKWOrlQC0gGCxAHzCT6nrgr4SzM+KdLHVGxOqJgwwuTMb9sS/EM1VZzUqTLEkg2+btO4A2G2HPBc3SSm2oVGDvDaGZY/ZNiJB5gZ6jEjjh+bP6VsSWYAzFpvIJgieb1vgz4i/98yX+o/muENA1aVZ8wFCICqFC19JTUtzZhHcm/vjfxziPjGlmaVxRglTGoc0yQNtv72xLD34qWi9JhUpGoQLECNJ/wBew9AfbEn8Ocaq0UKGFmIkSROxudr/AJ+mDvijjYzCRSJgTEHcxImbCDFvOMRbr1kC0tM2A3/MD188Sw94/wDHzeDUolVc1aTqCAQQCNBO+8ttGI6hT5R6AH1xp4pmFQ+I/Swne9494+2JrifE3qEGSoBkAd+hJ6nGf+vTpJOfftfcO5UfuWE4Y16xehyidBkwB3Av3+YYjOC8a1iD8wjUP2h/f0x0LJ1qXgrC6tR0gzHNuZB62n0U7xhnjwO551MmvFpP9+WPZZojzkfUCPywTmcoKQLGTO4PQ/lsIwsTi1NCwUaptqBtaLL3Hn1xq2MSWj6FczI+aDb379bThnWDADmBkAgg72E2+04UcN0uDVDXUmFjaBIaZ+kThtVh0ubBpJ6wR/MxgtWNH6SSmm97bYHq0yGA+a0/aPTrgl2Cxpvbf3Iv5flOBcw5L6hboR/dt8MTLKtqc9IiPaTt74oeGcXeirOkToZRJ6nrHUggfTE5k5FQibGDfBuWPUEb2+uCqH3wHXP6SAZkqwa/UXPrcTjpEY5J8N5zwMwHiROqAe4IP2OOq5HO06q6kaY3HUeuC1SMqqDrP1Ppia45wqoz6iHqrp06JGmDvy6hsJuSZnphy+dHjKAytYlSTYGI3G/zW67g9MDcTz6kXKMeqFSem2obTEQfpjFrpIjv0etl3QUWdi8KrHSwBeAQwhjpJ6G4uVJmRScK4pUqBVrCmzMzFfDNxEhydUaZkAA3g4zyVdGDVKTllAIemWg2AggMpYbypEXIvhTxjiVMgJSokaVeTVWSkCS8qWll30iTMbGxy0f8R4tpNNEiXJklgohW0kAtEsWEAdfyNGb3J8NCDBBcQOtmAMm+xAmMTfAGo06ShnJrABdJXmIMkgLsAwMzc80Th/lGpU4NOnpV11DShAANpIA3n7X6YaMHah2+5/lj2PDMr+9/yP8Ayx9xByOpw6i0ldbiLKsesEKZtMgmxN++FmaoiUBckSROxAAgdf2pG+M+FVQ1RQLAsNUSB0MG4BUiB7CMaMzlArOwBO4Xci3fadvK3ljYPuF5qmFhuYrGkoQZm+8wI7k4Kq1KJEuNPrG3qJEe+JHK0CxULOoW7KR08jEQZnD/ACPwsbl30yLin/MwPtiyLW3OcPJXUinw4kMHsRMbbdZ/lhLTy+myXKtZiRbl8wQep0ncg+1A2Tp008IEhCZu0ye5U7n0jAtSlTBbUbAXIaAO0gzBvMj+eJYGqZ8OopUxzspOpiLBpYgGLbjaPIbyz4HRIXYtNwxYqT1MHqD6kem2JDPVSz6lWdCgNfcE2NxEwR59cOP04CkGBhgYEXnqeo6Xg+2DDqqTPLrKwQY27/TqDP1GFWdqG8DlJJKQAZ89wR7b98KcnmvFnWV3nSxhTtGkrsd/m7YP0ARFQ7bEA+wPW39cWYtbMwFqaRpDAmxFgIHlfb2PbGziGa0ZajTVPkq6lZzBhjYdDF/aBgapTsRA5hKlbcy3Njsf5nC7Mg011EldXMAb7EddIXt1PqOjGax4hxBqutjqCjSYncgBZub7n0nbC3LcdFJ1IsD/ALj22tf6YX53jTMDTUtVEyy/hmd2gXby+UGfbWMoCSXUlrGAbzcDyG5tHra+GqRT8YzVMIfCTmMkhGIQTEEzZD1t5WjCTN5soks1hv0k9IH5D698D0wQtwAAdgbevmfMyfM4V5o1MzUinpIFxzKo9SSQMZ9+HSf+ZoTP5hqtz5wvYf3vgvPZNfBpwB5n+/OMMv8ADHp0jYTFyKtNr9oDzE9ADhZm+IlSaQQNAKyZO8SQBFxFsa38Zz9KvCemQ4BEXDRb+/LD7KfFVSmZRioI2EfNEXJH+rboRhcuVzFUAAMVH09Y6+uDsv8AD6qf17iYnQslvPlXmI8xYfbDcvtQLxXj1fMkK7SP2QAAfUAXjzxupDlAYwEux95j1wXWoJIFFNI6SL+ZJuYF9ycLalUVKq00+Ub/ALzRc/3/ACxm3W5MP+CVUmxJDAMB3FwR6gnFLRCkbgmLR08/6Y5zwnM6KpSY5jpPQNt9CLYvMnmgwkLGrceY3nzn+GH14c+v1rycsD1Jm3X/AH3xu0utjaR/d8CklXEj6xef64Y1LADTB797SP5Yaw+PU5J7EmD2/hOPlX5QJ+Y++2MWE09I3Pbr3t33xlSA1dCBaJ+t8Sey1QXP7O3aJg/bDXL8XqUVLIxCgG4PS09J7dowmp2Yx8u3t288O+E8O1jQyqy6C3NMXkG63gaSZ+3TFaoOyHHhXqoacmoQRUEcpI08x7ix1GYttihr5eIh6cgEsVp7ECSCQTG0zuIxzTiFAZaproxIAXk0mWIvMC8gX6xPfFLlKdQU7uGqkMdI1EMJgzfTuCZYkm8g7jFdILp5zmqGZUqQxpkU9NrEs0BSTa/abgHC7iFB8zV8ZwqNpClJIUkE6dbn5qYEEsLSdrk4ToVUkVnJGksoiQxaCCoKg/uqxsSdoAJWrxts0StaoSqo3i1GOoMA4gINlUKEMMQOYk3ibFq/4RlGrIj8tVACquGOqJJBgmDdiBJJjqQcVnDaBFNQ+8CxtBAAi1rRYjpiM4TxBmalS0w8sXUNpBYWGkTsRzz7wd8WwU7n88ZpFSO/3x7GgUh3x9wasc5yvhU0Yv8A5pUgFdiTKiYIkbSGg81pmMI8xl9N0PMEXVFpAUFpAm5lTBsbXwuz+fqAlSgLF5OoGLGYBBtMW9TGK3IZSo9I6kTUwF1gmSVuRHKRcT5Y6YNIcmLLJJYHaZHXvsRa3lh02fUi5d3/AAqJA9LRI8zhdmuEVEMqrEm3yk36yADfyMYIWlWAKeIFC2caNLT/AKmPl+KPbEI0vXY2IOvcAReewMny/hgSpUQL4bBgdQJsSe0Cxn5v7sMbErsoDAAnTPNJsbCTaZvYE7e2Pn6XDNrcM0AFYAPWRO9rW7DzxIl4nWKvrXU4Fua0xud+m4k799sH5RadblEAnlMW8tj02M2387A57PF3LhQswADBG/KWsbmJnDDhwpTpZS/KRrY3IBn5TP06TbqMKMquUZVAU+IsWiJHQwdj6TjHh2UZrEGn2DAqGImTcQdunrjXmBpEUtaAzOlrbexk2vhYc+UOgU6jtMkgk/myrBwJQZzPqh8NiusHaYA3vOm7A9PM4V5s+IQtWSv4R4XLG9zJJ23tjXS4jWQHRRdZvaVJPmdTA4R8R4hVqtB/VjYmQzH1gAexnAW7PZ9ac82hOiBiWMbd9PoAfPAVCqz/AIPDp7wfmbtP9SdtxgSnpUnTJYkSZLN7t06diPPB9VwlMnc7mBM/TueuK38a5n6B43m5AppuReO38zjKhwZ6cDxSu8lSpAMT6+V4k43cEyRDeNWSqJnTyP2+YWA7Rzd7HDRa4qPppl1OxJltKx8sKpJkzcARi9eIvd0soZd9UeMzgCSAskm0xpBJAPUWkYPp5RTzBAdyS3yz5hTpn/XUU2+hlVqdIQ7KoBkK7Kgt2Dmo09eVEOPn6Uh5wJ0n59Ale/6zNsY/4AMIfaGXZxCa3XeKanRHaaZSmP8AirNhTxDNaZpICoBuFdIafw6aQCGCe7m2+CuLcQ1C+ioDszVmrlfSYRT/AKZjyxP1q/hjUY1Ecg7ef99PWx/TUn29xXOaF0D5mHOew/ZH9/wwPwOkRVQkCCGI8wAR/DC12mZi/wCeDuB1oqrPSfyxuzOazLvUa8/SWXbXzazyQbDUfxel/fFP8M8aEAuTAtUA/wClxP0OJLNCXeAY1E/c/THspXNNg1oNiJBkHcYbNg3y6xUyq1QWSbbAlV2uZn+nvgf9IK2IBIvAIMdOntgDgOfV6eiTrA5XBs6HabWYbThoeHCAyMAbbLN/c7+UCMZjNlgXLvqYnqNh2nHiSDexib+d8Gpw5bMzar841Mh9tpOPJk0EhWOqbBrGI8+g+uHYMoTKrJQNygtJMXAk+d/TyxTZ3M1KSKCzMbQEJuTMTaRuN4PfE+cuwcGDOrc/Lee4vNiO84drmoXQad53kEA9YgA3HWev1LDEyMjXfMa1U6DBkgQvQEwZ3Dmd/OcOeLcQeitIUoh5DFQD+XOLzeJsdjbBOYMKJ0tB2MbGQNgPvcXGAKmTDAaAZJib3k3HNEgk9bT5WwZp9E2S4IRTarWPzglTqaQ8gKTNzqpk3bfU3sjenqLimQD4hA0k32Jj1IJ6eeHPxFxJlp+E7SCsbXgkkdtSjpc7m2E3DWTxzGoJI0wDMBQCYB8yY9dhshS8PrVy0orPGgQGEl/xEksDuJImZJxacLr1PF1uPkATwWY02DNF2VbGL2kkD0xzCmD46GWDE9QzWBLQqm52IP7RnoJN1wnjcKterVYDVopqI0ruBqLauYn8IFoF52z1y3KvvDc30H6T99V8exHPxtpM1JPU8v8A+uPYP46vnCX4gXLhWWooFUKNKhiD8hZpYiJAU2E9LiZwf8GrTdVanVbSCQnmZ6gtHcWHa+F/GMooeoalPXWKHRLkjmBBhRfmnqZjGz4YzNQvAWnC8pUKiGVi8CI8gdgY6Wfofayz9NgpJgm1v6yIIxMcWLlHUpqLROpYNwSYJ7mPUYql4inyvyW/ER03/MY0VslTqHUpViPRh7+uMte0G1Y+FoZQGTlm94JW/mABb+xqoODepI0OBq84g2PWDt/vij4rwBgS6gEFtTDbvMQLDb+uESZXSCWH4iZM+8d5Agnt2mcaZxjxrKU6aMdQZ5IgCbRYyLbX6799lGUzRUqQGHULJ0nvt53j1wwbh0tKs4WZne8yT6dj1jA+ayBDgg6osQsI0A8xjcrM9xvhn4KzzWfanRhHJJ/DpvuRaBIF9iDsOl8LqdZhPK19wdRH0NgPQY05qoTVbQWVAAoioRt6AeuMGNQiQzE9jVqR/wB2M1qNlclh8rbWBBA/7ojCx2BMM4N7qsv9lt/zTj5m2Y2crYfiYsB/zsR2+uBmQnSDUE9gbEdIC23nDIB+RpBmJhgF/aj7AWGNGYpVK1UU6YBC3OqwnzuBHTfrgwDwacadhsOp7fW2MuCvTVYC1hVa5YVFUAn1p7D174JftuzxjdRfNK6odKAgGV1qIvcDYzFomfPDFsqW/wDPqE/MEp13LHYHmKIdvxA9L4+Zat4YIDUwx+Y/pSISf+AE/fGydQhjl2HXXWrVpwzwvbXS4cq/NTNMdTWrUsvtty0hJ9Ccb9FJA1SmcodMSUXxG/8AqFis+UY1ZfIBmhTlgbkRk6kAASeapyjbr6YWcRz3jOEQgU0G4ULMdSoAEm8Dz9cVqkaM3VB1VH+RTf8Aebt/fp1wuHCK2YPiN+rRrq1SwI/dUSzDzAjzw6q5inSAZgDHylhqVDf5VNnefxGw6DrhLxTjzPOhyJ3Ju7eZafywc79HrPtvfhWXp3qVC3rCg/8ACJY+xwGMxQDnShItEAzN53M9sK2M73P548V6jHT4/tc/l+QxIy7/ALSHz2/jjRX4awErDjuN8DAwZgehFv8AbBy5tUL6F0ywIiTHcXjUNt7jFlnqrZfbZ8P5yGCTBmUPn1HocXPCsuavMpM/fEOFWuBp5KwvG09d/wCyMU3wrx00357auVx+y/RvQjrjNvk3nwpalVQBJPLM3v8AXA9TMq5giNoI7/3GDc02tDA5wY6dtth9DOxwlYlW0gQd9u/cdP64owe8Oz7gFKjE32YWt2J+X1AnH3MIKkimdB6kgOP+kl1jpAEyNsA0KjkfmDby2m+GScTNECEcCbhkJkAbcojSewm0ziymWG9fh1K2oEwA1mtpUsdJ1w0c5/DNh12S8dzAYKo5Sp1so1CQSR8s9ALSJEHaDjTT487EroClm/Vl7EAGXeOg3gxIM9RfdxChSqFHYGmilnQEsWaoYILdCY2jcMR0uSX7OxG1sp4hZwKjLPKS1i0AwZgA3JuSYFvJflaXh1oZShgEahtJiYO4Eb7HDypmGY6tLQCNJB0xe3rYbKCd7WxRcMqVVdVPgWBaqKn6wUk2OpVA0gmJ/CdN5iQ3wJ5T2XyFR1XleJB1EWUEiWJsCWsAvXsQMGoGWyCbBfCLcpCqdPzfMQZboSNuuKbjxV2/W1AsoXVmUlJBB5OUBhckwTbvcY0UcoZB1gq0Kral5jYgc1haI2PlhnSsv0Ep5Z4GqA0XARYB6j5tsew9GXb9hj/6ZOPYf9Z/wMcpVquGaoA5tKACCuk3Bu2kdD0EnpgAZUUWaoSKuppleUqx3XTAAGq9o+Y2uBhTms6alSkaalXVpJT/AEDaTBhi2/QDBFChyrTqZeqCZGtpvJtI6kn8QuOXfGMsb3RfFs2TVUGYVd5iSR3O8WEjBnw5mzRWrZb6CJYCTERftN8LDwt0H/xyTqsoLbzMzGkxfr64D4Fk/HrtpQ6QoY1VMFW2UQT1AJ2O2C3fTU5z26amYUsUkFgJI7YU/ENago/WfN0He3XA2Wp13qOR+r8N4uo/WWEaiI6RBjr5YBzXBq9RnNQNeI0FYBIuBqMx5wPTBPflX14TGZZWrakHL1gWuGj7xbyGMOJyzShJaPlY21QIg9BAAj74oMnwZlDSGQ3gG8yvU7RhDk670nDgQdhIkX+2OkkuudtmI7OUPCdlqAq8yRYxN9xI++B6tSmR8xPlH9MMuI0DVq13MgyWUXNtlF/L8sA8NyesVJ6KAP8AVJj6fxw+D5DPWB1XHNv7GbeW30ww4XS1N4hjlhQB5WH8/fC6tlSL/v6B5kf7Y0l2QkBiIPQkYrNnhS5fKtzdOTAI363n774aZLhLqsla2ubGkKcAf+oTze1sSHBc+fEGoIytv4qmppsZIGoXt3w8yfFaTV2pjKUVgnnDmnA3kwGMx0WT2nGPjjp8tNqwzIiP0vz/AMgT9sFcMq1CAtT9K1+QF5/0v/AYVZLimWet4K/pVM6iJWudAH7XM6wOu0+U2wzzHGAivToVKjz81WoxJjsg/CPM3OC3DJoT4p4lE5am7PfnYsTJ/ZBJso6/yBxMPUVAZPKN/wB4/wB/3vgx6JE3h2/6RO3r/fS6fihuFGwE7dT64JNuHq5NBZvMFzLHbYdAMatQ6HG3JinL+JPytoj9uOWfKcaiokW647z8cK+kg9ceYf33GPVRHXBTZP8AVGrq2fSqxuYBN9hYz5wexwhodVggKZ1WNzbt2PrvjU63sfqMOMrwCo+llANIiS8iw62MHe2Asxw9lq+GIaSdJFhYnfoDb74CCmLgwQbQIPrbDtcx4ieJHOoiqB+JejeoufY415DhFV25g9K27qwkX6+3TG1chUy1UFh+rcaZMgGZixv0++M9eWubiv4BmqlUBYDlQCeYAkDZhO/T7YbZkAiSh1KQBMdfWQR9d/PEHw2uKTlFJJQBlkbDqDO4vPmDjoWX4yHy6tOkrM6RAsY9Ii8+cd8Y+z1COtmGEktcmwiIv5b9sLq5q1IRarwOgJ09rRtH8MOszWSqBTWW1G5CWEfvW9Prhbx3KvTqPTokgFRpuC0CA+w5WJMjfy646644uvhLherLBSTVOrTJVNWljBIPzGInmnrvjPPcMooqmrU1ALphVZnB0kMZX5W1EmGI+Rd74m+DZarVTS4P6syFsGeLfMxOmPLcjyttq5twxRlhDYglWkTbSw5RHlax7jHO+3SegfxBWNMoUoMqmTSqM4YkAzcyRMDtvERF/ZziDU6Won9ZVknlhmIaxi1qdzsecp+ycY51kD+Hr105DKAS5HcgCSDEAr6zPQSpkK2aquyoyrSQgGpACiR2JMkfhUGI7CcV8QxU1+M1q2VRVJaoqkFYlHuCobUYMxptfz3BTZTMhDVpMsG0laeulAa3KbiSW6Nsbzce4TlatLLpCw1MBDIkgix9Y6RvbGCcMauxprDGNTFmOp2FwJcGNp7bDpg8LarqXH1gctDb/wA9x9unpj2IekyaRrr0UaBqU6hpPUbjY22GPmLDqn4FwRSuusuhw1lDKbCwmJF8NuI1vDpnQoJkHqCSGB9Lxb+GFteowggyOy7j23wPWqVNJ1Fo9tI/r7453q1ucwwT4gJVGCzJv1uenadwbe5wH8JT4jKLgrTNjF4aB5+mNOVWW+dN/wBsD+nvfA/w/wARFNqhYwNCbkj9rt0wXpqcug5ZE1PP7Q/7RjWudoVGApsGNOoyNptBCGQem8b9sSWb+JlCtodFLRpvOm0bNaPT77YneH8ZqGpRdQUXW0lROsbkkize/efLFNLrLhWjl9zgLNcDpOPlHtbfE23xfUGyRP1xlS+I6jbsR9sM1nwWce/9nbFSKFQCTMPNz21DpPliMrZU5emVN2SdQUzzywA8xbp1jHWspxudzic4hl8tmqtRaaKmZUwoY6UYhp1jSLvEm95jtONy2+2bI55fWiNDeGNbtH4v4Tv7Yn89VVnZlmC0yfM9oti44nwJg75elz1t6hk6flBt2Akgm2+JGtwp9fhhYeflJF/9L7N/e+OnH6x1+A6AtvGxH/UMeFZlYkb998HcPyOvNpRZSokBlblNh+Lt3J7YG4lQ8OtUpmOV2WxkWMb+2H7DHLZuGLNMneMM/wDHU0kBWk+kfnbCQY1jFeZTOrD3IZhImpXcHqIHsZLybeWBM8wLmHNQQAGIgx6Sfzxv4DSDOQSBOm52EsRhvnvhw0q9VdJqhZCMp5WJEg7bCY9RjHyk6xqy3mVKKOvnjJtx64c5DhLtTemVIqBpUG3QdT0wJ/hNaboBefnU/kcdJ1HOwFVXyxuFWaZXoXU77QGH/wCX2GPtfJ1AY0yekEH7DBNTJvoQKpJA5oBnckdP3iOnTCF1kPBOToBpVvDW4MgmLEgjyA3/ACExfFqA/TVBAguk2sZIkkHvPUYr+DU6X6PSDVCrBQCrhl0nY9IiRvOJzjVD/wAcDKnTUpAkEEXi8i3TGPs4uFSmvMSGP4pifY4mfjGu+uiVduYkaWJIgXB0kxNzfyxQ5aiDJbpsxM36e2+Jv4oqlny46aiRt2HbGSecG4eWpI1VdTODpYyLAwIvGmB6XOGdPh4PKFKIBeIgxeSZ+w64S/C/FqrZdUZ9WgtpJvAIHboe3n64PqnxHYliEiCNibbEdLEH6b3wc79nr+hteKNA6SdbLIkgFSCIAF90M/a04SeND2XXUgku1gtoYgna0bERA6gYcZrK01BrATrYhV3Ym51EdF6T6RgHiK0qqAJSZSFOokkiRcamPyi/bob7TvlzrZV48vhqqGFN2PLZrd4kjbzJ8sCUP0ivzak8OHHiPYAEDUdI5pB2IntgrhfCnFIHUwUFSBJJgyCw1mFi22wwxo5inXKaUVtDwSEuAQCI1fP13I9GxX+mp/ZV8OUaTqSKXjtqB8euQKaAmSQnOFJ66gWJ7YrGqUCx5AwYMNau+kuAA0oIUECCJiSbadii4twxkcEOxoFeVQwkd1I/FtvGxgGMC089Tosv6uq5LRCuyljygSVItJMiDIMnGOprUqh/RzVy6FEZSPm1ABpA0kAkEMsKplSPQTpANPLPScVdJhGEkGwgj5pgj6HDXPVlakpRQtJgOUfKQABGo7wOXrB9MA56mKdNHpljqBLLJBEAkGxnSxkAjawG4nE1q4a/4tQNyzT152/hbHsS/wDh9NuYCrBv/lnr6HHsbZ04zhbYMATInsYJ29o98R+byL1HLQ55bHxJBEkW1CPLywbxqtXSortq0XXTIgsdiBAM/wA7eU9lKtRiZ+XVKroUkqSxO95kiwjb683Ud/hp8UoJCAElmrqSTAIhwgUTMR5dxgX4gZw9JU2dQrSYm4ET0wn4mtQkKrVDf5SFFpjmRLHbafzw0yPDanEK9NVhVpR4hmCAe2/Nyn0643JPbNt9DqXB0KhppUzHNd2Y3UEy5KyOYCAZhosJx8yOXZmU1KmhQDpARmPa4AA85n6Y6LwP4PoUacaBVm81Ob08hEn64ZVaopT8gCiW0wsfTGflGpzXPa3wn45B01ntv8in2EyfWPPD7hfwk1NRZDAHNUdn/wCkEKvsRiny3E9cMoLA9SQBbzJ3x8bOy8QFMTZ1g/Q/w6YPlT8YA/w4xc0h30qo+7sTjTS4HTe48VmBuCVEHexSP4Yd/p7UxzvSjoWaPLc+eNb8RpQGAUtP4CSfUQJ9bYPlT8Ykf8Yr5VmRkdh+E1Q8nzDHcRE73nvjLMfEdKsAlXKyD+wysfMgHSQffBmaz1Bx+uJX8Sl9MiYiQ0yxBk6VgTF98fW/Q4GqpSZrahIPcT1YERcdO3fXy/WbyxyvBcnmNDrVbkgc4UMFIIKsSNURI3jtiW418FKEYq6wzSFDa/mMA2F41E2j5gcF084add2DhQigABpVmMNqF5KmGG1tPlODK2eL09CMGg7bHuZ2Nt+8A+ptsuwWSxzXOcGSklQ+JLAG0X2gb7Xm/p2wq4QqliGYra0CZvttjoXGOACojEEAuCUvc/Mt+xPISJ/DGFGW4Z/4xNKcoUMLaiTKj5eogQB3nHWdxz+FKuKcP8HxFLBwaSNIVliWMDmAkgjcWw2y9IClTL1DBUFQz0totAauIHqAfLpjbx3Lk5hxJnwqdiuki7W9r4Jyfw7W8NGWoyyBADxuCQLJOw2JOOd610zIScSrKEOl1WP2DQk+61i0e2AuE8Skw+p735jP2ViR9PXFPm+BZnTpeuBJupapt5m2JfP/AA/UpGS+pTuyBmA9TcexONc3m+Gbs8n71KC/OulvwiEQkHuXatW3iwRcashxStQeVqVFi/41ntKncHzXf1wu4IwRoALdwCVJ7mFsbd8U36ICBADM1woIIj0j+N8FuKTQXxrqdVrNLXAmImQTcHr1EAfNhGawZtf79En2tiwp5DWCLMBuCRG0dDeB5YEb4ZRpKkrJFpkSNrHpinczFebutVLiF2VSTFxAEx0noI7jfAfF8xqNIMASXIE7qABcf6jI/wCE4d5TJMhg0fVqVz7qb/nhZ8SVFFZJBO0MVKlY7iAYIZhfrGHVIL4UVp0mgiQACLf6Z8hH9jBYKzIDGfID85n74+Lw+jXpLTDlazwQIsd7A25iB9saaXAMxTk0mFTSPlEhpm+pTcW7Th5zPLPUu+DFMnUr6fwqCNTMYXaAJm5/OJxVZH4LqeG4/SdDMDpK3kbSfI3xM8OzbOUFQGmqG6SQNUiBHW8megn338R43ULiotQgdFn5VC80ACAZJv1xu79Ocwr+ImZLMSDTJR1UyoERIPW4HnvebYU8O4kyIGU/Nt72mf2pv7Xx7NVi1QMGqu5a4MgkSCZ7k2mbb4+8Mh6mhk0qSTffqbXiCfrONT15FpnTzxen4enYTq35lgDuIgYnviCq2hRuCTqbaZBGw9sXeWyCZinUWgrUqypq1Mf1Z07JJ6EEx28sRfHVDUlAGkqbg/n9fLrjJiq4XXbwFjZCZgRE9PSI+9zjFGHQx7j8sLMnmTSTYlTEmfcECLEifLbBAIYagNQmDY2PY9MXE8Lu+TdM4QAIG3c/zx7CPSvb8v5Y+Y18YxqhztRahhVBjoxG0GCJ369NsIEVyZRQiq2gxYTtAjckdF9cZcEU13JNRkRSNTC95gDre4ABEekYaZziFOQYICiUHaRcsT+MiZPQEjvPj5mvdaFp0xT00wFDRzajIAESSflgTv3I22wny/E3D06ikKzFgkgKI3kgW0gXJiZMdsa6/EhU1IsCWIYzzQek/hU9tzuTfSMsnSowaZRjzfMtoIFtrGxIv0PQ3x0yRjdVeb+JCFCq6KNIUl6kRPQA2vbYXtuLY+ZViyagNWkwHqVQiT+6NLFj1LL7EbYRpkvC1aFA/eqaS+wMj5iD5rAIwA3EQolqrNMagLHy5iCfLGc/DqxzGZpkc0FohtNeqx22GuncbYxymbyllZKwbuGkfUlf4YksrnVcllJ7jYt+ce5tip4bwgVw01TQKmCGCuQLEGQdP398FmGXTCvSyrJqWunmtQmRcDr1BIvfAXDqSkM3ifrVZp1KACxNtjdQth006SJgRoqcG8WpUP6TqamSrK0qYWFSP1k+Gw2byjCkZNqasoaXpRLDrAKEG+wIEsRbuNjY1plW4fTVdSvVOsBzT5RGvlW1oBiO40kb43ZP9FQLpAY92IEiObytexuBJ2mZPK1iTFMmnyQSAx1EAS1o0nS0AW2veZL/AEutMIjhRI5HQGQJYwyk7dOmrzBxryrhzka9KnVeqU8Qi/6yLTBQCB+Fgf8Am9cLeDZymalTcVCUAudJJYkkzYXiI9PLAdaougtOqqF+YlpUzbTMRvN7idxOA8h8P5glWCjTCmQTqk0wYjyJ0kdwYPUueHO6uMpWDI4gEKGAH73edwb2P70+ePrZChC6dRgggljEb2m3zXHqfLCtQ9MU3grOnULE2BBbyI2jbY7TOzh1V2UaVcREKsEwZ1cxPTSo9GxjKdD8brpUzF4DsiAmDy3IB5fMzfaLYI4XXbVSpI8r4IO0yZs0Sb6I8hOBeP8ADkYMSWQF2BKjbw0hQZmxLNJEbC0i+XwpQ01YkPFMqjAMBClFFiJuqzOKtQ+q5PlbSDtJltMkee+JnjFesUKmkGpCZIcgg+oEHFZm9JAYSO4gyfeMKeK5RmH+SdF9MXk+ci3sT74zPZrmOZRg2oSF6GZtjPKZ1wNEnSTJvv77jDuplqbllZvBN4DAgFtgJEx9I88IsxQdTzgjtcGR7Y9EuvPZh9k+LFdKp7gMeg6GW/IbdMP8jxdHfSSwjqYm/vf0xBI0EEWb2H+2DuH1gDLNf8/IxBj0OC8Qzuul+HpiYifcX/5T+fnj5mMiHfWwDjwmX5R2JB7SO474RcO+Jl5VCrTQEqxE6eaIJEGDAOKDxVpAPMU7jVpaJKkbC6gyPK3njlljrLKMr/DdN6YTSaZLOQUMFSrQCJn1j+GB6nDK4Kn/ADHVgCy/iUQbqbkienoZ3w14PQWtUSrqKlXrQVMAjxjAMyCIP3w6o0Z0sNyFMf8AzHJP0/hg+VPxK8rklq0h4iywlSWkNbzsT6ixwj418IudT0iGHVCB3mxED2ti60+VokHHgoi+Nc92M9cS+3KaS5hXVSmkibFVBvvY74Z1PhXxaPKBTaRJJkkRAvFvv7db6rQRhcTGBnoEfIfY/wA8dP5NY/jxy58jWy731KdwyyQQvp0sJ++AOKnXqbkBq2PW57D8JJ/pjrHgsbfngfM8JVgNdNSP3lBA/lh/kZ/jc8TKQql0dBpHML6Z2BG3bqNrYx0uglLqYVmUxPUarGGkfa3XHQqOR8MEIFCt8w0iG9RF8Jc78JNoL5ZiW/FTjeOx6+h9sPHUkys98X3EmcxV/bA8rfzx9xk9VgT+rjy5rfXHsdXJQjhSUk8OgCLh21FiSSsC+23TpfvgDM/D1WorKp8OTub29PPF3VpKl49h/O+MRlC4+YoPXHj+Ve74uS5z4bq0Kqa5encl1BgMYF1F5+o/IELXy4AtUMbgTBPpMCfLHVH4bRpi/M31P57+2B6tMICVgMdhAn+/TD8x8EAmSpVFtlGPqGM+9RY9gcbcvwYBif0PKgGIJjUveeUifobG98V70NMmoxJ7T9owBVyZYdAMHyPxJanC8sC36qkJ3IU+e14F+oN+2BXTWNKRTEQTq5mEEHqRE7EH+EVGV4cQLQAd7CT9cbCqqIVZ84GL5LEXm/hyoUkVVXlg623B+aTpHkdyLbYGymRMOzln5DzhyeY/rBqEbagQREwwG8xd1coKg0kWIgjpfy8vsb9BhXncjRotTDh6pBPh0VhdTKFKl2sNOpSTHYQDBIvnkXxT9ChApsQqMrlXa5u2o0wP2QTAt1U37Mcnk1UqzgsJYGW1cxE+pErO88tu+G+U+HecmSxdqb1EQyoJYq4XsoKMfciOmHOayNJKlFCt1vAFgDyCf3dTneYw2rE7l01lCgkspLjzjmIHrMRECLdAfwrITTQhWUlZJJO5/vthwzeHTMIPmrCTuI8RhH0jB+crrQVTp1CQG7hYM+sRPtjOlIZrhbsKxXSYZTzFiCqgqRykRcVBG3NO8EMKVFKVVGjU4SDpME6gxdr9ZRT388Y5ejWK1krhRrosUKmZgzBI83++DWaBq3enVQqTsVIVN/8AiafPCCXNUiC/LI1VSjyJ5ioYMvoegPfBfB+H6QSSJMaReQL+XW3XHqdAVFqIsgkVCp8mKMt+hXVHt2OH1Kro20xHUbD2wWmQqagTO099j94+m+NKqNOoqGUfNztb1H8zgjOFtUltQ6Ajlj8yPpgenmCrjlhDfTqhT3tBEfTGSScYy6MW8NQqvuQGIuAInUCvsDE4i85QafD1ArMAlQQD0Uz8pnrb1x0mlnSC60lIB2urgd7QPpvjRmuC02k1EZqimSAGUsItczHpGNc957Y651y6vlWUwRsB/c/ynGNFWFoH8cV+a4GYqFNcbBJAtO1iZ9MSNUENHMpUxDiDbHo561x6mGNDiOmCFhgeaNoHWdwcV/C+Os40DSqG5qN5m1pg2ke2IWnU/GIBB7435VgzrJ0r33F/LFeZVOrHVMtmVQCmhBpvqUMp1Aaysj25iL9MUS54CopEDmCkeiM38RiN4J8QJo8OqrONRUsEMADqTb6biMPMtmEDStTxFJJ8TqCVRQGEC2lfm8733895x3nR+lcxTA20n7VEX8pwQ+nVHmB7wSftH1why+ahahXm0pU/+40f9s4yr8XohxreCaw6wAP8vfbdT1wE/CdbYwb29MDZGpA+aQ1Rx0PLrcKfoBg06CWAPMsT9JH2xJoZFM4wpiNhIOCkp7g/TrjxVe0YQBbLgmUA9D/XbGVCjB7HrgqpRQ774Hame8jDowSUTqlMnqSBj2B/BPcfTHsGEGiKDJhsYvmDM2AH1x6ARqIvgWrlyTc+w2wNMM03aB+eMFhAWaSe/X2xv8ASO/nj42WGoFyWPQfhGIAzR1czT5D+eNVWqRv7YMz9SDHbAyCAWNziLSzEjqB52xtobDlGPoqSJInBNIWk29MSfaC7WGAc5wqm1am4kMampiCZIRSQJ6CYsO+GdJxYAfXHs0362mOgVz/2D+OLUw4TpStUVQBvaPPVt0E1Dja6+JmK02Iy4UHzZmIPsV+2BIjMg/tUW+odb/Q/bG/LtNWrAAnQO+w//rFUHqZkVEpWjVXv6PJb7NgjitGTTUfiqRB/Z0sW/wCmcZ0+G6dJnlFY1APVCI9mP0xhWzOpxaCpkHtIj8sWoNxeaentqOmL2KsGT7gj+mBEy7NQRGMNEyL7mfpEfbDXM2IBg9b+W3vONJcN0xaMY5YaF0rFhF9zYD7wPpj4VLAwD9sfV798aa7gbziQd6m4uDte+A3YAQ+07af5HBaZfUZG488CZxYPMenQYE0O4EQdKzup/Of5HBVIzANZomwUifa0DAi0Qyll2XcNecDNTTww8GewP5dcRfeMZlklXJqoDKmJdfUCfz9sRvF2FT5Qtt4AVpg7rAnbf+xQZzLpUhitx11MCe2xwm49wpBTpssidRN+x+2OnGRz72p1H9j1kYIo1ItE4K4ll1BKD2NiYjad98KKbm/ljvLrjZh7l86wAC6gAZIDESfynDFPiBxcE+QYTpkXM+ZxNU67COvrgk3AbpMR2w5BtVnAfiOqisgIZWQpoMAX1bMdjLE3xZDJ0MwiVWpu76hI1RBeqGZDBFwW2OOU0qrU2DAkHcEWI+mK7K/FTBVCoA8odcm8MCAwM6hI726ROOffP46cdfqmyGeZaIDKVKlYJBFjUiQPMfz2M4qeHZhHq1CNwQDbqBf2/rjm3xHx5qa0aZXUyqsHpYjUNPUGAR2w6+Ea5NVyxJO8gAGdjvNscbzXbYqjUjx3XUxltCi90WIAF/mVtsZU6lSqTpXw0kiWB1GLWX8Inq246DfGqAcpqi5pa5FiHKFpBGxknbG9HNF0p7o+oqTJZYE6b7jeDNto64NWC/C77i1/6Y8KR2xuSnYnGipUi952wpqNH0++PY3eOfP649i8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995839"/>
            <a:ext cx="1951037" cy="117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 y="2362201"/>
            <a:ext cx="4595813" cy="38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spTree>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30275"/>
            <a:ext cx="8762999" cy="1143000"/>
          </a:xfrm>
        </p:spPr>
        <p:txBody>
          <a:bodyPr/>
          <a:lstStyle/>
          <a:p>
            <a:r>
              <a:rPr lang="en-US" sz="4000" b="1" dirty="0" smtClean="0"/>
              <a:t>What was valued by the Anglo-Saxons?</a:t>
            </a:r>
            <a:endParaRPr lang="en-US" sz="4000" b="1" dirty="0"/>
          </a:p>
        </p:txBody>
      </p:sp>
      <p:sp>
        <p:nvSpPr>
          <p:cNvPr id="3" name="Content Placeholder 2"/>
          <p:cNvSpPr>
            <a:spLocks noGrp="1"/>
          </p:cNvSpPr>
          <p:nvPr>
            <p:ph idx="1"/>
          </p:nvPr>
        </p:nvSpPr>
        <p:spPr>
          <a:xfrm>
            <a:off x="533400" y="1905000"/>
            <a:ext cx="7772400" cy="4114800"/>
          </a:xfrm>
        </p:spPr>
        <p:txBody>
          <a:bodyPr/>
          <a:lstStyle/>
          <a:p>
            <a:pPr marL="0" indent="0">
              <a:spcBef>
                <a:spcPts val="0"/>
              </a:spcBef>
              <a:buNone/>
            </a:pPr>
            <a:r>
              <a:rPr lang="en-US" sz="3600" b="1" dirty="0" smtClean="0"/>
              <a:t>TRAITS</a:t>
            </a:r>
          </a:p>
          <a:p>
            <a:pPr marL="0" indent="0">
              <a:spcBef>
                <a:spcPts val="0"/>
              </a:spcBef>
              <a:buNone/>
            </a:pPr>
            <a:r>
              <a:rPr lang="en-US" sz="3600" b="1" dirty="0" smtClean="0"/>
              <a:t>athletic			violent</a:t>
            </a:r>
          </a:p>
          <a:p>
            <a:pPr marL="0" indent="0">
              <a:spcBef>
                <a:spcPts val="0"/>
              </a:spcBef>
              <a:buNone/>
            </a:pPr>
            <a:r>
              <a:rPr lang="en-US" sz="3600" b="1" dirty="0" smtClean="0"/>
              <a:t>strong			warrior</a:t>
            </a:r>
          </a:p>
          <a:p>
            <a:pPr marL="0" indent="0">
              <a:spcBef>
                <a:spcPts val="0"/>
              </a:spcBef>
              <a:buNone/>
            </a:pPr>
            <a:r>
              <a:rPr lang="en-US" sz="3600" b="1" dirty="0" smtClean="0"/>
              <a:t>seafaring		ruthless</a:t>
            </a:r>
          </a:p>
          <a:p>
            <a:pPr marL="0" indent="0">
              <a:spcBef>
                <a:spcPts val="0"/>
              </a:spcBef>
              <a:buNone/>
            </a:pPr>
            <a:r>
              <a:rPr lang="en-US" sz="3600" b="1" dirty="0" smtClean="0"/>
              <a:t>adventurous</a:t>
            </a:r>
          </a:p>
          <a:p>
            <a:pPr marL="0" indent="0">
              <a:spcBef>
                <a:spcPts val="0"/>
              </a:spcBef>
              <a:buNone/>
            </a:pPr>
            <a:r>
              <a:rPr lang="en-US" sz="3600" b="1" dirty="0" smtClean="0"/>
              <a:t>fair play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05000"/>
            <a:ext cx="22860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214393"/>
      </p:ext>
    </p:extLst>
  </p:cSld>
  <p:clrMapOvr>
    <a:masterClrMapping/>
  </p:clrMapOvr>
  <p:transition spd="slow">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Ideals of the Anglo-Saxons</a:t>
            </a:r>
            <a:endParaRPr lang="en-US" b="1" dirty="0"/>
          </a:p>
        </p:txBody>
      </p:sp>
      <p:sp>
        <p:nvSpPr>
          <p:cNvPr id="3" name="Content Placeholder 2"/>
          <p:cNvSpPr>
            <a:spLocks noGrp="1"/>
          </p:cNvSpPr>
          <p:nvPr>
            <p:ph idx="1"/>
          </p:nvPr>
        </p:nvSpPr>
        <p:spPr>
          <a:xfrm>
            <a:off x="3733800" y="2147888"/>
            <a:ext cx="5410200" cy="4114800"/>
          </a:xfrm>
        </p:spPr>
        <p:txBody>
          <a:bodyPr/>
          <a:lstStyle/>
          <a:p>
            <a:pPr marL="0" indent="0">
              <a:buNone/>
            </a:pPr>
            <a:r>
              <a:rPr lang="en-US" b="1" dirty="0" smtClean="0"/>
              <a:t>Repression of sentiment</a:t>
            </a:r>
          </a:p>
          <a:p>
            <a:pPr marL="0" indent="0">
              <a:buNone/>
            </a:pPr>
            <a:r>
              <a:rPr lang="en-US" b="1" dirty="0" smtClean="0"/>
              <a:t>Allegiance to lord/king</a:t>
            </a:r>
          </a:p>
          <a:p>
            <a:pPr marL="0" indent="0">
              <a:buNone/>
            </a:pPr>
            <a:r>
              <a:rPr lang="en-US" b="1" dirty="0" smtClean="0"/>
              <a:t>Love of personal freedom</a:t>
            </a:r>
          </a:p>
          <a:p>
            <a:pPr marL="0" indent="0">
              <a:buNone/>
            </a:pPr>
            <a:r>
              <a:rPr lang="en-US" b="1" dirty="0" err="1" smtClean="0"/>
              <a:t>Comitatus</a:t>
            </a:r>
            <a:r>
              <a:rPr lang="en-US" b="1" dirty="0" smtClean="0"/>
              <a:t> relationship</a:t>
            </a:r>
          </a:p>
          <a:p>
            <a:pPr marL="0" indent="0">
              <a:buNone/>
            </a:pPr>
            <a:r>
              <a:rPr lang="en-US" b="1" dirty="0" smtClean="0"/>
              <a:t>Respect for women</a:t>
            </a:r>
          </a:p>
          <a:p>
            <a:pPr marL="0" indent="0">
              <a:buNone/>
            </a:pPr>
            <a:r>
              <a:rPr lang="en-US" b="1" dirty="0" smtClean="0"/>
              <a:t>Love of glory</a:t>
            </a:r>
          </a:p>
          <a:p>
            <a:pPr marL="0" indent="0">
              <a:buNone/>
            </a:pPr>
            <a:r>
              <a:rPr lang="en-US" b="1" dirty="0" smtClean="0"/>
              <a:t>Honored the truth</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100263"/>
            <a:ext cx="2992946" cy="39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648967"/>
      </p:ext>
    </p:extLst>
  </p:cSld>
  <p:clrMapOvr>
    <a:masterClrMapping/>
  </p:clrMapOvr>
  <p:transition spd="slow">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b="1" dirty="0" smtClean="0"/>
              <a:t>Creating an Anglo-Saxon Army</a:t>
            </a:r>
            <a:endParaRPr lang="en-US" b="1" dirty="0"/>
          </a:p>
        </p:txBody>
      </p:sp>
      <p:sp>
        <p:nvSpPr>
          <p:cNvPr id="3" name="Content Placeholder 2"/>
          <p:cNvSpPr>
            <a:spLocks noGrp="1"/>
          </p:cNvSpPr>
          <p:nvPr>
            <p:ph idx="1"/>
          </p:nvPr>
        </p:nvSpPr>
        <p:spPr/>
        <p:txBody>
          <a:bodyPr/>
          <a:lstStyle/>
          <a:p>
            <a:endParaRPr lang="en-US"/>
          </a:p>
        </p:txBody>
      </p:sp>
    </p:spTree>
  </p:cSld>
  <p:clrMapOvr>
    <a:masterClrMapping/>
  </p:clrMapOvr>
  <p:transition spd="slow">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686800" cy="1143000"/>
          </a:xfrm>
        </p:spPr>
        <p:txBody>
          <a:bodyPr>
            <a:normAutofit/>
          </a:bodyPr>
          <a:lstStyle/>
          <a:p>
            <a:pPr algn="l"/>
            <a:r>
              <a:rPr lang="en-US" sz="6000" dirty="0" smtClean="0"/>
              <a:t>Creating an Anglo-Saxon</a:t>
            </a:r>
            <a:endParaRPr lang="en-US" sz="6000" dirty="0"/>
          </a:p>
        </p:txBody>
      </p:sp>
      <p:pic>
        <p:nvPicPr>
          <p:cNvPr id="1026" name="Picture 2" descr="http://ts1.mm.bing.net/th?id=I.4795610876805416&amp;pid=1.7&amp;w=101&amp;h=140&amp;c=7&amp;rs=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45505" y="990600"/>
            <a:ext cx="4013015" cy="5562600"/>
          </a:xfrm>
          <a:prstGeom prst="rect">
            <a:avLst/>
          </a:prstGeom>
          <a:noFill/>
        </p:spPr>
      </p:pic>
      <p:sp>
        <p:nvSpPr>
          <p:cNvPr id="5" name="TextBox 4"/>
          <p:cNvSpPr txBox="1"/>
          <p:nvPr/>
        </p:nvSpPr>
        <p:spPr>
          <a:xfrm>
            <a:off x="381000" y="1524000"/>
            <a:ext cx="5181600" cy="440120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Font typeface="Arial" pitchFamily="34" charset="0"/>
              <a:buChar char="•"/>
            </a:pPr>
            <a:r>
              <a:rPr lang="en-US" sz="2800" dirty="0" smtClean="0"/>
              <a:t>Must have basic stick man body, head, etc.</a:t>
            </a:r>
          </a:p>
          <a:p>
            <a:pPr>
              <a:buFont typeface="Arial" pitchFamily="34" charset="0"/>
              <a:buChar char="•"/>
            </a:pPr>
            <a:r>
              <a:rPr lang="en-US" sz="2800" dirty="0" smtClean="0"/>
              <a:t>Must show as many qualities of an Anglo-Saxon as you feel you can show.</a:t>
            </a:r>
          </a:p>
          <a:p>
            <a:pPr>
              <a:buFont typeface="Arial" pitchFamily="34" charset="0"/>
              <a:buChar char="•"/>
            </a:pPr>
            <a:r>
              <a:rPr lang="en-US" sz="2800" dirty="0" smtClean="0"/>
              <a:t>Must have a name.</a:t>
            </a:r>
          </a:p>
          <a:p>
            <a:pPr>
              <a:buFont typeface="Arial" pitchFamily="34" charset="0"/>
              <a:buChar char="•"/>
            </a:pPr>
            <a:r>
              <a:rPr lang="en-US" sz="2800" dirty="0" smtClean="0"/>
              <a:t>Must be labeled.</a:t>
            </a:r>
          </a:p>
          <a:p>
            <a:pPr>
              <a:buFont typeface="Arial" pitchFamily="34" charset="0"/>
              <a:buChar char="•"/>
            </a:pPr>
            <a:r>
              <a:rPr lang="en-US" sz="2800" dirty="0" smtClean="0"/>
              <a:t>Must have color.</a:t>
            </a:r>
            <a:endParaRPr lang="en-US" sz="2800" dirty="0"/>
          </a:p>
        </p:txBody>
      </p:sp>
    </p:spTree>
  </p:cSld>
  <p:clrMapOvr>
    <a:masterClrMapping/>
  </p:clrMapOvr>
  <p:transition spd="slow">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1584325"/>
            <a:ext cx="3335337" cy="854075"/>
          </a:xfrm>
        </p:spPr>
        <p:txBody>
          <a:bodyPr/>
          <a:lstStyle/>
          <a:p>
            <a:r>
              <a:rPr lang="en-US" sz="2400" dirty="0" smtClean="0">
                <a:solidFill>
                  <a:srgbClr val="000099"/>
                </a:solidFill>
                <a:hlinkClick r:id="rId2"/>
              </a:rPr>
              <a:t>http://www.pbs.org/wgbh/nova/ancient/write-your-name-in-runes.html</a:t>
            </a:r>
            <a:r>
              <a:rPr lang="en-US" dirty="0" smtClean="0">
                <a:solidFill>
                  <a:srgbClr val="000099"/>
                </a:solidFill>
              </a:rPr>
              <a:t/>
            </a:r>
            <a:br>
              <a:rPr lang="en-US" dirty="0" smtClean="0">
                <a:solidFill>
                  <a:srgbClr val="000099"/>
                </a:solidFill>
              </a:rPr>
            </a:br>
            <a:endParaRPr lang="en-US" dirty="0">
              <a:solidFill>
                <a:srgbClr val="000099"/>
              </a:solidFill>
            </a:endParaRPr>
          </a:p>
        </p:txBody>
      </p:sp>
      <p:pic>
        <p:nvPicPr>
          <p:cNvPr id="151554" name="Picture 2" descr="http://www.castastone.com/Cast-a-Stone_files/runes_files/obsidian.jpg"/>
          <p:cNvPicPr>
            <a:picLocks noChangeAspect="1" noChangeArrowheads="1"/>
          </p:cNvPicPr>
          <p:nvPr/>
        </p:nvPicPr>
        <p:blipFill>
          <a:blip r:embed="rId3" cstate="print"/>
          <a:srcRect/>
          <a:stretch>
            <a:fillRect/>
          </a:stretch>
        </p:blipFill>
        <p:spPr bwMode="auto">
          <a:xfrm>
            <a:off x="304800" y="2445544"/>
            <a:ext cx="2895600" cy="3529013"/>
          </a:xfrm>
          <a:prstGeom prst="rect">
            <a:avLst/>
          </a:prstGeom>
          <a:noFill/>
        </p:spPr>
      </p:pic>
      <p:sp>
        <p:nvSpPr>
          <p:cNvPr id="5" name="Rectangle 4"/>
          <p:cNvSpPr/>
          <p:nvPr/>
        </p:nvSpPr>
        <p:spPr>
          <a:xfrm>
            <a:off x="3810000" y="1447800"/>
            <a:ext cx="4800600" cy="5047536"/>
          </a:xfrm>
          <a:prstGeom prst="rect">
            <a:avLst/>
          </a:prstGeom>
        </p:spPr>
        <p:txBody>
          <a:bodyPr wrap="square">
            <a:spAutoFit/>
          </a:bodyPr>
          <a:lstStyle/>
          <a:p>
            <a:r>
              <a:rPr lang="en-US" sz="2800" b="1" dirty="0" smtClean="0">
                <a:solidFill>
                  <a:schemeClr val="tx1"/>
                </a:solidFill>
              </a:rPr>
              <a:t>Runes were used by early Germanic tribes on documents in stone, wood and metal.  They relied on these symbols not only for writing but also to tell fortunes, cast spells, and provide protection.</a:t>
            </a:r>
          </a:p>
          <a:p>
            <a:r>
              <a:rPr lang="en-US" sz="2800" b="1" dirty="0" smtClean="0">
                <a:solidFill>
                  <a:schemeClr val="tx1"/>
                </a:solidFill>
              </a:rPr>
              <a:t>The runic alphabet, or </a:t>
            </a:r>
            <a:r>
              <a:rPr lang="en-US" sz="2800" b="1" dirty="0" err="1" smtClean="0">
                <a:solidFill>
                  <a:schemeClr val="tx1"/>
                </a:solidFill>
              </a:rPr>
              <a:t>Futhark</a:t>
            </a:r>
            <a:r>
              <a:rPr lang="en-US" sz="2800" b="1" dirty="0" smtClean="0">
                <a:solidFill>
                  <a:schemeClr val="tx1"/>
                </a:solidFill>
              </a:rPr>
              <a:t>, gets its name from the first six sounds, much like our alphabet “A,B,C’s”.</a:t>
            </a:r>
          </a:p>
        </p:txBody>
      </p:sp>
      <p:pic>
        <p:nvPicPr>
          <p:cNvPr id="6" name="Picture 5" descr="write_your_name.jpg"/>
          <p:cNvPicPr>
            <a:picLocks noChangeAspect="1"/>
          </p:cNvPicPr>
          <p:nvPr/>
        </p:nvPicPr>
        <p:blipFill>
          <a:blip r:embed="rId4" cstate="print"/>
          <a:stretch>
            <a:fillRect/>
          </a:stretch>
        </p:blipFill>
        <p:spPr>
          <a:xfrm>
            <a:off x="3886200" y="381000"/>
            <a:ext cx="4648200" cy="952500"/>
          </a:xfrm>
          <a:prstGeom prst="rect">
            <a:avLst/>
          </a:prstGeom>
        </p:spPr>
      </p:pic>
    </p:spTree>
  </p:cSld>
  <p:clrMapOvr>
    <a:masterClrMapping/>
  </p:clrMapOvr>
  <p:transition spd="slow">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F:\2012-2013\Anglo-Saxons\anglo-saxon%20runes.bmp"/>
          <p:cNvPicPr>
            <a:picLocks noChangeAspect="1" noChangeArrowheads="1"/>
          </p:cNvPicPr>
          <p:nvPr/>
        </p:nvPicPr>
        <p:blipFill>
          <a:blip r:embed="rId2" cstate="print"/>
          <a:srcRect/>
          <a:stretch>
            <a:fillRect/>
          </a:stretch>
        </p:blipFill>
        <p:spPr bwMode="auto">
          <a:xfrm>
            <a:off x="0" y="0"/>
            <a:ext cx="8839200" cy="6705600"/>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b="1" dirty="0"/>
              <a:t>Anglo-Saxon Literature</a:t>
            </a:r>
          </a:p>
        </p:txBody>
      </p:sp>
      <p:sp>
        <p:nvSpPr>
          <p:cNvPr id="108547" name="Rectangle 3"/>
          <p:cNvSpPr>
            <a:spLocks noGrp="1" noChangeArrowheads="1"/>
          </p:cNvSpPr>
          <p:nvPr>
            <p:ph type="body" sz="half" idx="1"/>
          </p:nvPr>
        </p:nvSpPr>
        <p:spPr>
          <a:xfrm>
            <a:off x="685800" y="2147888"/>
            <a:ext cx="8077200" cy="4114800"/>
          </a:xfrm>
        </p:spPr>
        <p:txBody>
          <a:bodyPr/>
          <a:lstStyle/>
          <a:p>
            <a:pPr>
              <a:lnSpc>
                <a:spcPct val="90000"/>
              </a:lnSpc>
            </a:pPr>
            <a:r>
              <a:rPr lang="en-US" sz="2800"/>
              <a:t>Oral tradition – poems and song committed to memory and performed by scops, bards, gleemen, or minstrels</a:t>
            </a:r>
          </a:p>
          <a:p>
            <a:pPr>
              <a:lnSpc>
                <a:spcPct val="90000"/>
              </a:lnSpc>
            </a:pPr>
            <a:r>
              <a:rPr lang="en-US" sz="2800"/>
              <a:t>With coming of Christian Church, written literature began to evolve</a:t>
            </a:r>
          </a:p>
          <a:p>
            <a:pPr>
              <a:lnSpc>
                <a:spcPct val="90000"/>
              </a:lnSpc>
            </a:pPr>
            <a:r>
              <a:rPr lang="en-US" sz="2800"/>
              <a:t>Two important traditions in literature</a:t>
            </a:r>
          </a:p>
          <a:p>
            <a:pPr>
              <a:lnSpc>
                <a:spcPct val="90000"/>
              </a:lnSpc>
              <a:buFontTx/>
              <a:buNone/>
            </a:pPr>
            <a:r>
              <a:rPr lang="en-US" sz="2800"/>
              <a:t>		heroic tradition – celebrates heroes</a:t>
            </a:r>
          </a:p>
          <a:p>
            <a:pPr>
              <a:lnSpc>
                <a:spcPct val="90000"/>
              </a:lnSpc>
              <a:buFontTx/>
              <a:buNone/>
            </a:pPr>
            <a:r>
              <a:rPr lang="en-US" sz="2800"/>
              <a:t>	     elegiac tradition – passing of earlier, better </a:t>
            </a:r>
          </a:p>
          <a:p>
            <a:pPr>
              <a:lnSpc>
                <a:spcPct val="90000"/>
              </a:lnSpc>
              <a:buFontTx/>
              <a:buNone/>
            </a:pPr>
            <a:r>
              <a:rPr lang="en-US" sz="2800"/>
              <a:t>		                           times</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blinds(horizontal)">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blinds(horizontal)">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blinds(horizontal)">
                                      <p:cBhvr>
                                        <p:cTn id="17" dur="5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blinds(horizontal)">
                                      <p:cBhvr>
                                        <p:cTn id="22" dur="500"/>
                                        <p:tgtEl>
                                          <p:spTgt spid="108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Effect transition="in" filter="blinds(horizontal)">
                                      <p:cBhvr>
                                        <p:cTn id="27" dur="500"/>
                                        <p:tgtEl>
                                          <p:spTgt spid="108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8547">
                                            <p:txEl>
                                              <p:pRg st="5" end="5"/>
                                            </p:txEl>
                                          </p:spTgt>
                                        </p:tgtEl>
                                        <p:attrNameLst>
                                          <p:attrName>style.visibility</p:attrName>
                                        </p:attrNameLst>
                                      </p:cBhvr>
                                      <p:to>
                                        <p:strVal val="visible"/>
                                      </p:to>
                                    </p:set>
                                    <p:animEffect transition="in" filter="blinds(horizontal)">
                                      <p:cBhvr>
                                        <p:cTn id="32" dur="500"/>
                                        <p:tgtEl>
                                          <p:spTgt spid="108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b="1" dirty="0"/>
              <a:t>Anglo-Saxon Literature</a:t>
            </a:r>
          </a:p>
        </p:txBody>
      </p:sp>
      <p:sp>
        <p:nvSpPr>
          <p:cNvPr id="110595" name="Rectangle 3"/>
          <p:cNvSpPr>
            <a:spLocks noGrp="1" noChangeArrowheads="1"/>
          </p:cNvSpPr>
          <p:nvPr>
            <p:ph type="body" sz="half" idx="1"/>
          </p:nvPr>
        </p:nvSpPr>
        <p:spPr>
          <a:xfrm>
            <a:off x="685800" y="2147888"/>
            <a:ext cx="7467600" cy="4114800"/>
          </a:xfrm>
        </p:spPr>
        <p:txBody>
          <a:bodyPr/>
          <a:lstStyle/>
          <a:p>
            <a:r>
              <a:rPr lang="en-US" sz="2800" b="1" i="1" dirty="0"/>
              <a:t>Beowulf</a:t>
            </a:r>
            <a:r>
              <a:rPr lang="en-US" sz="2800" dirty="0"/>
              <a:t> – one of few pieces that survived.  </a:t>
            </a:r>
            <a:r>
              <a:rPr lang="en-US" sz="2800" dirty="0" smtClean="0"/>
              <a:t>Priests </a:t>
            </a:r>
            <a:r>
              <a:rPr lang="en-US" sz="2800" dirty="0"/>
              <a:t>and monks were the only ones who could write; stories survival depended upon them. The church was not too eager to preserve literature that was pagan in nature, so historians believe they either ignored it or changed it.  This may account for the mixture of Christian and pagan elements in </a:t>
            </a:r>
            <a:r>
              <a:rPr lang="en-US" sz="2800" i="1" dirty="0"/>
              <a:t>Beowulf</a:t>
            </a:r>
            <a:r>
              <a:rPr lang="en-US" sz="2800" dirty="0"/>
              <a:t>.</a:t>
            </a:r>
            <a:endParaRPr lang="en-US" sz="2800" b="1" i="1" dirty="0"/>
          </a:p>
        </p:txBody>
      </p:sp>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219200"/>
            <a:ext cx="4876800" cy="5043488"/>
          </a:xfrm>
        </p:spPr>
        <p:txBody>
          <a:bodyPr/>
          <a:lstStyle/>
          <a:p>
            <a:pPr>
              <a:lnSpc>
                <a:spcPct val="90000"/>
              </a:lnSpc>
            </a:pPr>
            <a:r>
              <a:rPr lang="en-US" dirty="0" smtClean="0"/>
              <a:t>Religion – </a:t>
            </a:r>
            <a:r>
              <a:rPr lang="en-US" dirty="0" smtClean="0">
                <a:solidFill>
                  <a:schemeClr val="tx2"/>
                </a:solidFill>
              </a:rPr>
              <a:t>animism</a:t>
            </a:r>
            <a:r>
              <a:rPr lang="en-US" dirty="0" smtClean="0"/>
              <a:t> (from Latin for “spirit”)</a:t>
            </a:r>
          </a:p>
          <a:p>
            <a:pPr>
              <a:lnSpc>
                <a:spcPct val="90000"/>
              </a:lnSpc>
              <a:buFontTx/>
              <a:buNone/>
            </a:pPr>
            <a:r>
              <a:rPr lang="en-US" dirty="0" smtClean="0"/>
              <a:t>Believed spirits controlled every aspect of life</a:t>
            </a:r>
          </a:p>
          <a:p>
            <a:pPr>
              <a:lnSpc>
                <a:spcPct val="90000"/>
              </a:lnSpc>
              <a:buFontTx/>
              <a:buNone/>
            </a:pPr>
            <a:r>
              <a:rPr lang="en-US" dirty="0" smtClean="0"/>
              <a:t>Druids – priests who settled arguments, presided over religious rituals, and memorized and recited poems 	about past</a:t>
            </a:r>
          </a:p>
          <a:p>
            <a:endParaRPr lang="en-US" dirty="0"/>
          </a:p>
        </p:txBody>
      </p:sp>
      <p:pic>
        <p:nvPicPr>
          <p:cNvPr id="4" name="Picture 4" descr="http://1.bp.blogspot.com/_fPV8CJaKDDM/TG1BOb1oxnI/AAAAAAAAAb0/nuQkW1hQn1Q/s1600/celtic_warrior.jpg"/>
          <p:cNvPicPr>
            <a:picLocks noChangeAspect="1" noChangeArrowheads="1"/>
          </p:cNvPicPr>
          <p:nvPr/>
        </p:nvPicPr>
        <p:blipFill>
          <a:blip r:embed="rId2" cstate="print">
            <a:clrChange>
              <a:clrFrom>
                <a:srgbClr val="FBFCEE"/>
              </a:clrFrom>
              <a:clrTo>
                <a:srgbClr val="FBFCEE">
                  <a:alpha val="0"/>
                </a:srgbClr>
              </a:clrTo>
            </a:clrChange>
          </a:blip>
          <a:srcRect r="6967" b="4444"/>
          <a:stretch>
            <a:fillRect/>
          </a:stretch>
        </p:blipFill>
        <p:spPr bwMode="auto">
          <a:xfrm>
            <a:off x="5105400" y="0"/>
            <a:ext cx="3688557" cy="655320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nodeType="clickEffect">
                                  <p:stCondLst>
                                    <p:cond delay="0"/>
                                  </p:stCondLst>
                                  <p:childTnLst>
                                    <p:anim to="" calcmode="lin" valueType="num">
                                      <p:cBhvr>
                                        <p:cTn id="6" dur="1"/>
                                        <p:tgtEl>
                                          <p:spTgt spid="4"/>
                                        </p:tgtEl>
                                        <p:attrNameLst>
                                          <p:attrName/>
                                        </p:attrNameLst>
                                      </p:cBhvr>
                                    </p:anim>
                                    <p:set>
                                      <p:cBhvr>
                                        <p:cTn id="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22" name="Picture 6" descr="http://files.campus.edublogs.org/blogs.jds.org/dist/e/102/files/2011/11/beowulf-1ch92sb.jpg"/>
          <p:cNvPicPr>
            <a:picLocks noChangeAspect="1" noChangeArrowheads="1"/>
          </p:cNvPicPr>
          <p:nvPr/>
        </p:nvPicPr>
        <p:blipFill>
          <a:blip r:embed="rId2" cstate="print"/>
          <a:srcRect l="15560" r="15977"/>
          <a:stretch>
            <a:fillRect/>
          </a:stretch>
        </p:blipFill>
        <p:spPr bwMode="auto">
          <a:xfrm>
            <a:off x="5181600" y="1066800"/>
            <a:ext cx="3733800" cy="5410200"/>
          </a:xfrm>
          <a:prstGeom prst="rect">
            <a:avLst/>
          </a:prstGeom>
          <a:noFill/>
        </p:spPr>
      </p:pic>
      <p:sp>
        <p:nvSpPr>
          <p:cNvPr id="111618" name="Rectangle 2"/>
          <p:cNvSpPr>
            <a:spLocks noGrp="1" noChangeArrowheads="1"/>
          </p:cNvSpPr>
          <p:nvPr>
            <p:ph type="title"/>
          </p:nvPr>
        </p:nvSpPr>
        <p:spPr/>
        <p:txBody>
          <a:bodyPr/>
          <a:lstStyle/>
          <a:p>
            <a:r>
              <a:rPr lang="en-US" b="1" dirty="0"/>
              <a:t>Anglo-Saxon Literature</a:t>
            </a:r>
          </a:p>
        </p:txBody>
      </p:sp>
      <p:sp>
        <p:nvSpPr>
          <p:cNvPr id="111619" name="Rectangle 3"/>
          <p:cNvSpPr>
            <a:spLocks noGrp="1" noChangeArrowheads="1"/>
          </p:cNvSpPr>
          <p:nvPr>
            <p:ph type="body" sz="half" idx="1"/>
          </p:nvPr>
        </p:nvSpPr>
        <p:spPr>
          <a:xfrm>
            <a:off x="381000" y="2147888"/>
            <a:ext cx="5105400" cy="4114800"/>
          </a:xfrm>
        </p:spPr>
        <p:txBody>
          <a:bodyPr/>
          <a:lstStyle/>
          <a:p>
            <a:pPr>
              <a:lnSpc>
                <a:spcPct val="90000"/>
              </a:lnSpc>
            </a:pPr>
            <a:r>
              <a:rPr lang="en-US" sz="2800" i="1" dirty="0"/>
              <a:t>Beowulf</a:t>
            </a:r>
            <a:r>
              <a:rPr lang="en-US" sz="2800" dirty="0"/>
              <a:t>: England:: </a:t>
            </a:r>
            <a:r>
              <a:rPr lang="en-US" sz="2800" i="1" dirty="0"/>
              <a:t>Iliad</a:t>
            </a:r>
            <a:r>
              <a:rPr lang="en-US" sz="2800" dirty="0"/>
              <a:t> and </a:t>
            </a:r>
            <a:r>
              <a:rPr lang="en-US" sz="2800" i="1" dirty="0"/>
              <a:t>Odyssey</a:t>
            </a:r>
            <a:r>
              <a:rPr lang="en-US" sz="2800" dirty="0"/>
              <a:t> : Greece</a:t>
            </a:r>
          </a:p>
          <a:p>
            <a:pPr>
              <a:lnSpc>
                <a:spcPct val="90000"/>
              </a:lnSpc>
            </a:pPr>
            <a:r>
              <a:rPr lang="en-US" sz="2800" dirty="0"/>
              <a:t>Oral art – handed down with changes and embellishments</a:t>
            </a:r>
          </a:p>
          <a:p>
            <a:pPr>
              <a:lnSpc>
                <a:spcPct val="90000"/>
              </a:lnSpc>
            </a:pPr>
            <a:r>
              <a:rPr lang="en-US" sz="2800" dirty="0"/>
              <a:t>Composed in Old English probably in </a:t>
            </a:r>
            <a:r>
              <a:rPr lang="en-US" sz="2800" dirty="0" err="1"/>
              <a:t>Northumbria</a:t>
            </a:r>
            <a:r>
              <a:rPr lang="en-US" sz="2800" dirty="0"/>
              <a:t> in northeast England sometime between 700-750</a:t>
            </a:r>
          </a:p>
          <a:p>
            <a:pPr>
              <a:lnSpc>
                <a:spcPct val="90000"/>
              </a:lnSpc>
            </a:pPr>
            <a:r>
              <a:rPr lang="en-US" sz="2800" dirty="0"/>
              <a:t>Depicts a world from the early 6</a:t>
            </a:r>
            <a:r>
              <a:rPr lang="en-US" sz="2800" baseline="30000" dirty="0"/>
              <a:t>th</a:t>
            </a:r>
            <a:r>
              <a:rPr lang="en-US" sz="2800" dirty="0"/>
              <a:t> century</a:t>
            </a:r>
          </a:p>
          <a:p>
            <a:pPr>
              <a:lnSpc>
                <a:spcPct val="90000"/>
              </a:lnSpc>
            </a:pPr>
            <a:endParaRPr lang="en-US" sz="21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blinds(horizontal)">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blinds(horizontal)">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blinds(horizontal)">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blinds(horizontal)">
                                      <p:cBhvr>
                                        <p:cTn id="22"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685800"/>
            <a:ext cx="7772400" cy="1143000"/>
          </a:xfrm>
        </p:spPr>
        <p:txBody>
          <a:bodyPr/>
          <a:lstStyle/>
          <a:p>
            <a:r>
              <a:rPr lang="en-US" b="1" dirty="0"/>
              <a:t>Anglo-Saxon Literature</a:t>
            </a:r>
          </a:p>
        </p:txBody>
      </p:sp>
      <p:sp>
        <p:nvSpPr>
          <p:cNvPr id="112643" name="Rectangle 3"/>
          <p:cNvSpPr>
            <a:spLocks noGrp="1" noChangeArrowheads="1"/>
          </p:cNvSpPr>
          <p:nvPr>
            <p:ph type="body" sz="half" idx="1"/>
          </p:nvPr>
        </p:nvSpPr>
        <p:spPr>
          <a:xfrm>
            <a:off x="3429000" y="1676400"/>
            <a:ext cx="5257800" cy="4586288"/>
          </a:xfrm>
        </p:spPr>
        <p:txBody>
          <a:bodyPr/>
          <a:lstStyle/>
          <a:p>
            <a:r>
              <a:rPr lang="en-US" sz="2800" dirty="0"/>
              <a:t>Poem based on early Celtic and Scandinavian folk legends</a:t>
            </a:r>
          </a:p>
          <a:p>
            <a:r>
              <a:rPr lang="en-US" sz="2800" dirty="0"/>
              <a:t>Scenery described is from </a:t>
            </a:r>
            <a:r>
              <a:rPr lang="en-US" sz="2800" dirty="0" err="1"/>
              <a:t>Northumbria</a:t>
            </a:r>
            <a:r>
              <a:rPr lang="en-US" sz="2800" dirty="0"/>
              <a:t>; assumed that poet was Northumbrian monk</a:t>
            </a:r>
          </a:p>
          <a:p>
            <a:r>
              <a:rPr lang="en-US" sz="2800" dirty="0"/>
              <a:t>Only manuscript available dates from the year 1000; discovered in the 18</a:t>
            </a:r>
            <a:r>
              <a:rPr lang="en-US" sz="2800" baseline="30000" dirty="0"/>
              <a:t>th</a:t>
            </a:r>
            <a:r>
              <a:rPr lang="en-US" sz="2800" dirty="0"/>
              <a:t> century</a:t>
            </a:r>
          </a:p>
          <a:p>
            <a:pPr>
              <a:buFontTx/>
              <a:buNone/>
            </a:pPr>
            <a:endParaRPr lang="en-US" sz="2800" dirty="0"/>
          </a:p>
        </p:txBody>
      </p:sp>
      <p:pic>
        <p:nvPicPr>
          <p:cNvPr id="112646" name="Picture 6" descr="http://csis.pace.edu/grendel/proj1d/fi2.gif"/>
          <p:cNvPicPr>
            <a:picLocks noChangeAspect="1" noChangeArrowheads="1"/>
          </p:cNvPicPr>
          <p:nvPr/>
        </p:nvPicPr>
        <p:blipFill>
          <a:blip r:embed="rId2" cstate="print"/>
          <a:srcRect/>
          <a:stretch>
            <a:fillRect/>
          </a:stretch>
        </p:blipFill>
        <p:spPr bwMode="auto">
          <a:xfrm>
            <a:off x="381000" y="1676400"/>
            <a:ext cx="2971800" cy="4762501"/>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blinds(horizontal)">
                                      <p:cBhvr>
                                        <p:cTn id="7" dur="5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blinds(horizontal)">
                                      <p:cBhvr>
                                        <p:cTn id="12" dur="500"/>
                                        <p:tgtEl>
                                          <p:spTgt spid="112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blinds(horizontal)">
                                      <p:cBhvr>
                                        <p:cTn id="17" dur="500"/>
                                        <p:tgtEl>
                                          <p:spTgt spid="112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646237"/>
            <a:ext cx="4191000" cy="4526280"/>
          </a:xfrm>
        </p:spPr>
        <p:txBody>
          <a:bodyPr>
            <a:noAutofit/>
          </a:bodyPr>
          <a:lstStyle/>
          <a:p>
            <a:pPr marL="0" indent="0">
              <a:buNone/>
            </a:pPr>
            <a:r>
              <a:rPr lang="en-US" sz="2800" dirty="0" smtClean="0">
                <a:latin typeface="Arial" pitchFamily="34" charset="0"/>
                <a:cs typeface="Arial" pitchFamily="34" charset="0"/>
              </a:rPr>
              <a:t>A long </a:t>
            </a:r>
            <a:r>
              <a:rPr lang="en-US" sz="2800" dirty="0" smtClean="0">
                <a:solidFill>
                  <a:srgbClr val="FFFF00"/>
                </a:solidFill>
                <a:latin typeface="Arial" pitchFamily="34" charset="0"/>
                <a:cs typeface="Arial" pitchFamily="34" charset="0"/>
              </a:rPr>
              <a:t>narrative</a:t>
            </a:r>
            <a:r>
              <a:rPr lang="en-US" sz="2800" dirty="0" smtClean="0">
                <a:latin typeface="Arial" pitchFamily="34" charset="0"/>
                <a:cs typeface="Arial" pitchFamily="34" charset="0"/>
              </a:rPr>
              <a:t> poem on a great and serious subject, related in an </a:t>
            </a:r>
            <a:r>
              <a:rPr lang="en-US" sz="2800" dirty="0" smtClean="0">
                <a:solidFill>
                  <a:srgbClr val="FFFF00"/>
                </a:solidFill>
                <a:latin typeface="Arial" pitchFamily="34" charset="0"/>
                <a:cs typeface="Arial" pitchFamily="34" charset="0"/>
              </a:rPr>
              <a:t>elevated style</a:t>
            </a:r>
            <a:r>
              <a:rPr lang="en-US" sz="2800" dirty="0" smtClean="0">
                <a:latin typeface="Arial" pitchFamily="34" charset="0"/>
                <a:cs typeface="Arial" pitchFamily="34" charset="0"/>
              </a:rPr>
              <a:t>, and centered on a </a:t>
            </a:r>
            <a:r>
              <a:rPr lang="en-US" sz="2800" dirty="0" smtClean="0">
                <a:solidFill>
                  <a:srgbClr val="FFFF00"/>
                </a:solidFill>
                <a:latin typeface="Arial" pitchFamily="34" charset="0"/>
                <a:cs typeface="Arial" pitchFamily="34" charset="0"/>
              </a:rPr>
              <a:t>heroic or quasi-divine figure </a:t>
            </a:r>
            <a:r>
              <a:rPr lang="en-US" sz="2800" dirty="0" smtClean="0">
                <a:latin typeface="Arial" pitchFamily="34" charset="0"/>
                <a:cs typeface="Arial" pitchFamily="34" charset="0"/>
              </a:rPr>
              <a:t>on whose actions depends the </a:t>
            </a:r>
            <a:r>
              <a:rPr lang="en-US" sz="2800" dirty="0" smtClean="0">
                <a:solidFill>
                  <a:srgbClr val="FFFF00"/>
                </a:solidFill>
                <a:latin typeface="Arial" pitchFamily="34" charset="0"/>
                <a:cs typeface="Arial" pitchFamily="34" charset="0"/>
              </a:rPr>
              <a:t>fate</a:t>
            </a:r>
            <a:r>
              <a:rPr lang="en-US" sz="2800" dirty="0" smtClean="0">
                <a:latin typeface="Arial" pitchFamily="34" charset="0"/>
                <a:cs typeface="Arial" pitchFamily="34" charset="0"/>
              </a:rPr>
              <a:t> of a tribe, a nation, or the human race.</a:t>
            </a:r>
            <a:endParaRPr lang="en-US" sz="2800" dirty="0">
              <a:latin typeface="Arial" pitchFamily="34" charset="0"/>
              <a:cs typeface="Arial" pitchFamily="34" charset="0"/>
            </a:endParaRPr>
          </a:p>
        </p:txBody>
      </p:sp>
      <p:sp>
        <p:nvSpPr>
          <p:cNvPr id="5" name="Title 3"/>
          <p:cNvSpPr>
            <a:spLocks noGrp="1"/>
          </p:cNvSpPr>
          <p:nvPr>
            <p:ph type="title"/>
          </p:nvPr>
        </p:nvSpPr>
        <p:spPr>
          <a:xfrm>
            <a:off x="457200" y="457200"/>
            <a:ext cx="8229600" cy="1143000"/>
          </a:xfrm>
        </p:spPr>
        <p:txBody>
          <a:bodyPr>
            <a:noAutofit/>
          </a:bodyPr>
          <a:lstStyle/>
          <a:p>
            <a:r>
              <a:rPr lang="en-US" sz="6000" dirty="0" smtClean="0">
                <a:solidFill>
                  <a:schemeClr val="tx1"/>
                </a:solidFill>
                <a:latin typeface="Bauhaus 93" pitchFamily="82" charset="0"/>
              </a:rPr>
              <a:t>The Epic</a:t>
            </a:r>
            <a:endParaRPr lang="en-US" sz="6000" dirty="0">
              <a:solidFill>
                <a:srgbClr val="FFFF00"/>
              </a:solidFill>
              <a:latin typeface="Bauhaus 93" pitchFamily="82" charset="0"/>
            </a:endParaRPr>
          </a:p>
        </p:txBody>
      </p:sp>
      <p:pic>
        <p:nvPicPr>
          <p:cNvPr id="4" name="Picture 3" descr="epic.jpg"/>
          <p:cNvPicPr>
            <a:picLocks noChangeAspect="1"/>
          </p:cNvPicPr>
          <p:nvPr/>
        </p:nvPicPr>
        <p:blipFill>
          <a:blip r:embed="rId2" cstate="print"/>
          <a:srcRect b="1985"/>
          <a:stretch>
            <a:fillRect/>
          </a:stretch>
        </p:blipFill>
        <p:spPr>
          <a:xfrm>
            <a:off x="0" y="0"/>
            <a:ext cx="4495800" cy="6477000"/>
          </a:xfrm>
          <a:prstGeom prst="rect">
            <a:avLst/>
          </a:prstGeom>
        </p:spPr>
      </p:pic>
    </p:spTree>
  </p:cSld>
  <p:clrMapOvr>
    <a:masterClrMapping/>
  </p:clrMapOvr>
  <p:transition spd="slow">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6"/>
            <a:ext cx="8610600" cy="4906963"/>
          </a:xfrm>
        </p:spPr>
        <p:txBody>
          <a:bodyPr>
            <a:normAutofit fontScale="70000" lnSpcReduction="20000"/>
          </a:bodyPr>
          <a:lstStyle/>
          <a:p>
            <a:pPr lvl="0"/>
            <a:r>
              <a:rPr lang="en-US" sz="4000" dirty="0" smtClean="0"/>
              <a:t>The hero is of great national cosmic importance, the ideal man of his culture. He often has superhuman or divine traits.  He has an imposing physical stature and is greater than the common man. </a:t>
            </a:r>
          </a:p>
          <a:p>
            <a:pPr lvl="0"/>
            <a:r>
              <a:rPr lang="en-US" sz="4000" dirty="0" smtClean="0"/>
              <a:t>The setting is vast. It covers great distances, perhaps even visiting the underworld, other worlds, other times. </a:t>
            </a:r>
          </a:p>
          <a:p>
            <a:pPr lvl="0"/>
            <a:r>
              <a:rPr lang="en-US" sz="4000" dirty="0" smtClean="0"/>
              <a:t>The action consists of deeds of valor or superhuman courage (especially in battle). </a:t>
            </a:r>
          </a:p>
          <a:p>
            <a:pPr lvl="0"/>
            <a:r>
              <a:rPr lang="en-US" sz="4000" dirty="0" smtClean="0"/>
              <a:t>Supernatural forces interest themselves in the action and intervene at times. </a:t>
            </a:r>
          </a:p>
          <a:p>
            <a:pPr lvl="0"/>
            <a:r>
              <a:rPr lang="en-US" sz="4000" dirty="0" smtClean="0"/>
              <a:t>The style of writing is elevated, even ceremonial. </a:t>
            </a:r>
            <a:endParaRPr lang="en-US" sz="4000" dirty="0"/>
          </a:p>
        </p:txBody>
      </p:sp>
      <p:sp>
        <p:nvSpPr>
          <p:cNvPr id="5" name="Title 3"/>
          <p:cNvSpPr>
            <a:spLocks noGrp="1"/>
          </p:cNvSpPr>
          <p:nvPr>
            <p:ph type="title"/>
          </p:nvPr>
        </p:nvSpPr>
        <p:spPr>
          <a:xfrm>
            <a:off x="1295400" y="0"/>
            <a:ext cx="7848600" cy="1143000"/>
          </a:xfrm>
        </p:spPr>
        <p:txBody>
          <a:bodyPr>
            <a:noAutofit/>
          </a:bodyPr>
          <a:lstStyle/>
          <a:p>
            <a:r>
              <a:rPr lang="en-US" sz="6000" b="1" dirty="0" smtClean="0"/>
              <a:t>Epic Conventions</a:t>
            </a:r>
            <a:endParaRPr lang="en-US" sz="6000" b="1"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4697" name="Picture 9" descr="http://gplibraryfriends.org/sites/default/files/book1.jpg"/>
          <p:cNvPicPr>
            <a:picLocks noChangeAspect="1" noChangeArrowheads="1"/>
          </p:cNvPicPr>
          <p:nvPr/>
        </p:nvPicPr>
        <p:blipFill>
          <a:blip r:embed="rId2" cstate="print"/>
          <a:srcRect/>
          <a:stretch>
            <a:fillRect/>
          </a:stretch>
        </p:blipFill>
        <p:spPr bwMode="auto">
          <a:xfrm>
            <a:off x="4038600" y="1295400"/>
            <a:ext cx="4838700" cy="2543176"/>
          </a:xfrm>
          <a:prstGeom prst="rect">
            <a:avLst/>
          </a:prstGeom>
          <a:noFill/>
        </p:spPr>
      </p:pic>
      <p:sp>
        <p:nvSpPr>
          <p:cNvPr id="114690" name="Rectangle 2"/>
          <p:cNvSpPr>
            <a:spLocks noGrp="1" noChangeArrowheads="1"/>
          </p:cNvSpPr>
          <p:nvPr>
            <p:ph type="title"/>
          </p:nvPr>
        </p:nvSpPr>
        <p:spPr/>
        <p:txBody>
          <a:bodyPr/>
          <a:lstStyle/>
          <a:p>
            <a:r>
              <a:rPr lang="en-US" b="1" dirty="0"/>
              <a:t>Old English Poetics</a:t>
            </a:r>
          </a:p>
        </p:txBody>
      </p:sp>
      <p:sp>
        <p:nvSpPr>
          <p:cNvPr id="114691" name="Rectangle 3"/>
          <p:cNvSpPr>
            <a:spLocks noGrp="1" noChangeArrowheads="1"/>
          </p:cNvSpPr>
          <p:nvPr>
            <p:ph type="body" sz="half" idx="1"/>
          </p:nvPr>
        </p:nvSpPr>
        <p:spPr>
          <a:xfrm>
            <a:off x="304800" y="2133600"/>
            <a:ext cx="3810000" cy="4114800"/>
          </a:xfrm>
        </p:spPr>
        <p:txBody>
          <a:bodyPr/>
          <a:lstStyle/>
          <a:p>
            <a:pPr>
              <a:lnSpc>
                <a:spcPct val="90000"/>
              </a:lnSpc>
            </a:pPr>
            <a:r>
              <a:rPr lang="en-US" sz="2400" dirty="0"/>
              <a:t>Alliteration – repetition of consonant and vowel sounds at the beginning of words</a:t>
            </a:r>
          </a:p>
          <a:p>
            <a:pPr>
              <a:lnSpc>
                <a:spcPct val="90000"/>
              </a:lnSpc>
            </a:pPr>
            <a:r>
              <a:rPr lang="en-US" sz="2400" dirty="0"/>
              <a:t>Caesura – a natural pause or break in the middle of the line of poetry and joined by the use of a repeated vowel or consonant sound</a:t>
            </a:r>
          </a:p>
        </p:txBody>
      </p:sp>
      <p:sp>
        <p:nvSpPr>
          <p:cNvPr id="114693" name="Text Box 5"/>
          <p:cNvSpPr txBox="1">
            <a:spLocks noChangeArrowheads="1"/>
          </p:cNvSpPr>
          <p:nvPr/>
        </p:nvSpPr>
        <p:spPr bwMode="auto">
          <a:xfrm>
            <a:off x="3962400" y="3733800"/>
            <a:ext cx="4876800" cy="270843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rgbClr val="000099"/>
                </a:solidFill>
              </a:rPr>
              <a:t>Out of the marsh // from the foot of misty</a:t>
            </a:r>
          </a:p>
          <a:p>
            <a:r>
              <a:rPr lang="en-US" sz="2000" b="1" dirty="0">
                <a:solidFill>
                  <a:srgbClr val="000099"/>
                </a:solidFill>
              </a:rPr>
              <a:t>Hills and bogs // bearing God’s hatred</a:t>
            </a:r>
          </a:p>
          <a:p>
            <a:r>
              <a:rPr lang="en-US" sz="2000" b="1" dirty="0" err="1">
                <a:solidFill>
                  <a:srgbClr val="000099"/>
                </a:solidFill>
              </a:rPr>
              <a:t>Grendel</a:t>
            </a:r>
            <a:r>
              <a:rPr lang="en-US" sz="2000" b="1" dirty="0">
                <a:solidFill>
                  <a:srgbClr val="000099"/>
                </a:solidFill>
              </a:rPr>
              <a:t> came // hoping to kill</a:t>
            </a:r>
          </a:p>
          <a:p>
            <a:r>
              <a:rPr lang="en-US" sz="2000" b="1" dirty="0">
                <a:solidFill>
                  <a:srgbClr val="000099"/>
                </a:solidFill>
              </a:rPr>
              <a:t>Anyone he could trap // on this trip to high </a:t>
            </a:r>
            <a:r>
              <a:rPr lang="en-US" sz="2000" b="1" dirty="0" err="1">
                <a:solidFill>
                  <a:srgbClr val="000099"/>
                </a:solidFill>
              </a:rPr>
              <a:t>Herot</a:t>
            </a:r>
            <a:endParaRPr lang="en-US" sz="2000" b="1" dirty="0">
              <a:solidFill>
                <a:srgbClr val="000099"/>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4693"/>
                                        </p:tgtEl>
                                        <p:attrNameLst>
                                          <p:attrName>style.visibility</p:attrName>
                                        </p:attrNameLst>
                                      </p:cBhvr>
                                      <p:to>
                                        <p:strVal val="visible"/>
                                      </p:to>
                                    </p:set>
                                    <p:animEffect transition="in" filter="box(out)">
                                      <p:cBhvr>
                                        <p:cTn id="1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P spid="11469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b="1" dirty="0"/>
              <a:t>Old English Poetics</a:t>
            </a:r>
          </a:p>
        </p:txBody>
      </p:sp>
      <p:sp>
        <p:nvSpPr>
          <p:cNvPr id="115715" name="Rectangle 3"/>
          <p:cNvSpPr>
            <a:spLocks noGrp="1" noChangeArrowheads="1"/>
          </p:cNvSpPr>
          <p:nvPr>
            <p:ph type="body" sz="half" idx="1"/>
          </p:nvPr>
        </p:nvSpPr>
        <p:spPr/>
        <p:txBody>
          <a:bodyPr/>
          <a:lstStyle/>
          <a:p>
            <a:r>
              <a:rPr lang="en-US" sz="2200"/>
              <a:t>Kennings – a metaphorical phrase used to replace a concrete noun.  Ready made descriptive compound words that evoke vivid images</a:t>
            </a:r>
          </a:p>
          <a:p>
            <a:r>
              <a:rPr lang="en-US" sz="2200"/>
              <a:t>Kennings are formed by</a:t>
            </a:r>
          </a:p>
          <a:p>
            <a:pPr>
              <a:buFontTx/>
              <a:buNone/>
            </a:pPr>
            <a:r>
              <a:rPr lang="en-US" sz="2200"/>
              <a:t>	   prepositional phrases</a:t>
            </a:r>
          </a:p>
          <a:p>
            <a:pPr>
              <a:buFontTx/>
              <a:buNone/>
            </a:pPr>
            <a:r>
              <a:rPr lang="en-US" sz="2200"/>
              <a:t>	   possessive phrases</a:t>
            </a:r>
          </a:p>
          <a:p>
            <a:pPr>
              <a:buFontTx/>
              <a:buNone/>
            </a:pPr>
            <a:r>
              <a:rPr lang="en-US" sz="2200"/>
              <a:t>       compound words</a:t>
            </a:r>
          </a:p>
        </p:txBody>
      </p:sp>
      <p:sp>
        <p:nvSpPr>
          <p:cNvPr id="115717" name="Text Box 5"/>
          <p:cNvSpPr txBox="1">
            <a:spLocks noChangeArrowheads="1"/>
          </p:cNvSpPr>
          <p:nvPr/>
        </p:nvSpPr>
        <p:spPr bwMode="auto">
          <a:xfrm>
            <a:off x="4648200" y="3810000"/>
            <a:ext cx="3581400" cy="267765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a:t>Preposition phrase – </a:t>
            </a:r>
            <a:r>
              <a:rPr lang="en-US" sz="2400" b="1" i="1" dirty="0"/>
              <a:t>Giver of knowledge</a:t>
            </a:r>
          </a:p>
          <a:p>
            <a:pPr algn="ctr"/>
            <a:r>
              <a:rPr lang="en-US" sz="2400" b="1" dirty="0"/>
              <a:t>Possessive phrase – </a:t>
            </a:r>
            <a:r>
              <a:rPr lang="en-US" sz="2400" b="1" i="1" dirty="0"/>
              <a:t>mankind’s enemy</a:t>
            </a:r>
          </a:p>
          <a:p>
            <a:pPr algn="ctr"/>
            <a:r>
              <a:rPr lang="en-US" sz="2400" b="1" dirty="0"/>
              <a:t>Compound word – </a:t>
            </a:r>
            <a:r>
              <a:rPr lang="en-US" sz="2400" b="1" i="1" dirty="0"/>
              <a:t>sea path</a:t>
            </a:r>
          </a:p>
        </p:txBody>
      </p:sp>
      <p:pic>
        <p:nvPicPr>
          <p:cNvPr id="115719" name="Picture 7" descr="http://www.readcwbooks.com/books.jpg"/>
          <p:cNvPicPr>
            <a:picLocks noChangeAspect="1" noChangeArrowheads="1"/>
          </p:cNvPicPr>
          <p:nvPr/>
        </p:nvPicPr>
        <p:blipFill>
          <a:blip r:embed="rId2" cstate="print"/>
          <a:srcRect/>
          <a:stretch>
            <a:fillRect/>
          </a:stretch>
        </p:blipFill>
        <p:spPr bwMode="auto">
          <a:xfrm>
            <a:off x="5105400" y="1143000"/>
            <a:ext cx="2743200" cy="242316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linds(horizontal)">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blinds(horizontal)">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blinds(horizontal)">
                                      <p:cBhvr>
                                        <p:cTn id="17" dur="5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blinds(horizontal)">
                                      <p:cBhvr>
                                        <p:cTn id="22" dur="500"/>
                                        <p:tgtEl>
                                          <p:spTgt spid="1157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5715">
                                            <p:txEl>
                                              <p:pRg st="4" end="4"/>
                                            </p:txEl>
                                          </p:spTgt>
                                        </p:tgtEl>
                                        <p:attrNameLst>
                                          <p:attrName>style.visibility</p:attrName>
                                        </p:attrNameLst>
                                      </p:cBhvr>
                                      <p:to>
                                        <p:strVal val="visible"/>
                                      </p:to>
                                    </p:set>
                                    <p:animEffect transition="in" filter="blinds(horizontal)">
                                      <p:cBhvr>
                                        <p:cTn id="27" dur="500"/>
                                        <p:tgtEl>
                                          <p:spTgt spid="1157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5717"/>
                                        </p:tgtEl>
                                        <p:attrNameLst>
                                          <p:attrName>style.visibility</p:attrName>
                                        </p:attrNameLst>
                                      </p:cBhvr>
                                      <p:to>
                                        <p:strVal val="visible"/>
                                      </p:to>
                                    </p:set>
                                    <p:animEffect transition="in" filter="box(out)">
                                      <p:cBhvr>
                                        <p:cTn id="32"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P spid="11571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1"/>
          <p:cNvSpPr>
            <a:spLocks noGrp="1" noChangeArrowheads="1"/>
          </p:cNvSpPr>
          <p:nvPr>
            <p:ph type="title"/>
          </p:nvPr>
        </p:nvSpPr>
        <p:spPr/>
        <p:txBody>
          <a:bodyPr/>
          <a:lstStyle/>
          <a:p>
            <a:pPr eaLnBrk="1" hangingPunct="1"/>
            <a:r>
              <a:rPr lang="en-US" sz="3500" b="1" dirty="0"/>
              <a:t>Anglo-Saxon Poetry and Riddles</a:t>
            </a:r>
            <a:r>
              <a:rPr lang="en-US" sz="3500" dirty="0"/>
              <a:t/>
            </a:r>
            <a:br>
              <a:rPr lang="en-US" sz="3500" dirty="0"/>
            </a:br>
            <a:r>
              <a:rPr lang="en-US" sz="3500" dirty="0">
                <a:latin typeface="Arial Italic" charset="0"/>
                <a:cs typeface="Arial Italic" charset="0"/>
                <a:sym typeface="Arial Italic" charset="0"/>
              </a:rPr>
              <a:t>The Book of Exeter</a:t>
            </a:r>
            <a:endParaRPr lang="en-US" sz="3500" dirty="0">
              <a:latin typeface="Arial Italic" charset="0"/>
              <a:sym typeface="Arial Italic" charset="0"/>
            </a:endParaRPr>
          </a:p>
        </p:txBody>
      </p:sp>
      <p:sp>
        <p:nvSpPr>
          <p:cNvPr id="23554" name="Rectangle 2"/>
          <p:cNvSpPr>
            <a:spLocks noGrp="1" noChangeArrowheads="1"/>
          </p:cNvSpPr>
          <p:nvPr>
            <p:ph type="body" idx="1"/>
          </p:nvPr>
        </p:nvSpPr>
        <p:spPr>
          <a:xfrm>
            <a:off x="381000" y="2147888"/>
            <a:ext cx="8458200" cy="4114800"/>
          </a:xfrm>
        </p:spPr>
        <p:txBody>
          <a:bodyPr/>
          <a:lstStyle/>
          <a:p>
            <a:pPr marL="627288">
              <a:buBlip>
                <a:blip r:embed="rId2"/>
              </a:buBlip>
            </a:pPr>
            <a:r>
              <a:rPr lang="en-US" sz="2800" b="1" dirty="0" smtClean="0"/>
              <a:t>Contains more than 30 poems and 90 riddles.</a:t>
            </a:r>
          </a:p>
          <a:p>
            <a:pPr marL="627288">
              <a:buBlip>
                <a:blip r:embed="rId2"/>
              </a:buBlip>
            </a:pPr>
            <a:r>
              <a:rPr lang="en-US" sz="2800" b="1" dirty="0" smtClean="0"/>
              <a:t>Written down by monks in about 975, our primary source of Anglo-Saxon poetry</a:t>
            </a:r>
          </a:p>
          <a:p>
            <a:pPr marL="627288">
              <a:buBlip>
                <a:blip r:embed="rId2"/>
              </a:buBlip>
            </a:pPr>
            <a:r>
              <a:rPr lang="en-US" sz="2800" b="1" dirty="0" smtClean="0"/>
              <a:t>Dominant mood in poetry is elegiac, or mournful </a:t>
            </a:r>
          </a:p>
          <a:p>
            <a:pPr marL="627288">
              <a:buBlip>
                <a:blip r:embed="rId2"/>
              </a:buBlip>
            </a:pPr>
            <a:r>
              <a:rPr lang="en-US" sz="2800" b="1" dirty="0" smtClean="0"/>
              <a:t>Dominant tone of riddles is light and somewhat bawdy</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0" fill="hold"/>
                                        <p:tgtEl>
                                          <p:spTgt spid="23554">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235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0" fill="hold"/>
                                        <p:tgtEl>
                                          <p:spTgt spid="23554">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235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23554">
                                            <p:txEl>
                                              <p:pRg st="3" end="3"/>
                                            </p:txEl>
                                          </p:spTgt>
                                        </p:tgtEl>
                                        <p:attrNameLst>
                                          <p:attrName>style.visibility</p:attrName>
                                        </p:attrNameLst>
                                      </p:cBhvr>
                                      <p:to>
                                        <p:strVal val="visible"/>
                                      </p:to>
                                    </p:set>
                                    <p:anim calcmode="lin" valueType="num">
                                      <p:cBhvr additive="base">
                                        <p:cTn id="25" dur="5000" fill="hold"/>
                                        <p:tgtEl>
                                          <p:spTgt spid="23554">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2355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bldLvl="5"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1"/>
          <p:cNvSpPr>
            <a:spLocks noGrp="1" noChangeArrowheads="1"/>
          </p:cNvSpPr>
          <p:nvPr>
            <p:ph type="title"/>
          </p:nvPr>
        </p:nvSpPr>
        <p:spPr>
          <a:xfrm>
            <a:off x="246062" y="930275"/>
            <a:ext cx="8669337" cy="1143000"/>
          </a:xfrm>
        </p:spPr>
        <p:txBody>
          <a:bodyPr/>
          <a:lstStyle/>
          <a:p>
            <a:pPr eaLnBrk="1" hangingPunct="1"/>
            <a:r>
              <a:rPr lang="en-US" sz="3400" b="1" dirty="0"/>
              <a:t>Overview of English </a:t>
            </a:r>
            <a:r>
              <a:rPr lang="en-US" sz="3400" b="1" dirty="0" smtClean="0"/>
              <a:t>Influences  </a:t>
            </a:r>
            <a:r>
              <a:rPr lang="en-US" b="1" dirty="0" smtClean="0"/>
              <a:t/>
            </a:r>
            <a:br>
              <a:rPr lang="en-US" b="1" dirty="0" smtClean="0"/>
            </a:br>
            <a:r>
              <a:rPr lang="en-US" sz="3400" b="1" dirty="0"/>
              <a:t>Pre-History-1066 A.D</a:t>
            </a:r>
            <a:r>
              <a:rPr lang="en-US" sz="3400" b="1" dirty="0" smtClean="0"/>
              <a:t>.   </a:t>
            </a:r>
            <a:r>
              <a:rPr lang="en-US" b="1" dirty="0" smtClean="0"/>
              <a:t>C.R.A.V.N</a:t>
            </a:r>
            <a:r>
              <a:rPr lang="en-US" b="1" dirty="0"/>
              <a:t>.</a:t>
            </a:r>
            <a:endParaRPr lang="en-US" sz="3400" b="1" dirty="0"/>
          </a:p>
        </p:txBody>
      </p:sp>
      <p:sp>
        <p:nvSpPr>
          <p:cNvPr id="14338" name="Rectangle 2"/>
          <p:cNvSpPr>
            <a:spLocks noGrp="1" noChangeArrowheads="1"/>
          </p:cNvSpPr>
          <p:nvPr>
            <p:ph type="body" idx="1"/>
          </p:nvPr>
        </p:nvSpPr>
        <p:spPr>
          <a:xfrm>
            <a:off x="0" y="2071687"/>
            <a:ext cx="9144000" cy="4036219"/>
          </a:xfrm>
        </p:spPr>
        <p:txBody>
          <a:bodyPr/>
          <a:lstStyle/>
          <a:p>
            <a:pPr marL="607197">
              <a:lnSpc>
                <a:spcPct val="150000"/>
              </a:lnSpc>
              <a:buBlip>
                <a:blip r:embed="rId2"/>
              </a:buBlip>
            </a:pPr>
            <a:r>
              <a:rPr lang="en-US" dirty="0" smtClean="0"/>
              <a:t>Celts (</a:t>
            </a:r>
            <a:r>
              <a:rPr lang="en-US" dirty="0" err="1" smtClean="0"/>
              <a:t>Brythons</a:t>
            </a:r>
            <a:r>
              <a:rPr lang="en-US" dirty="0" smtClean="0"/>
              <a:t> and Gaels)        up to 55 B.C.</a:t>
            </a:r>
          </a:p>
          <a:p>
            <a:pPr marL="607197">
              <a:lnSpc>
                <a:spcPct val="150000"/>
              </a:lnSpc>
              <a:buBlip>
                <a:blip r:embed="rId2"/>
              </a:buBlip>
            </a:pPr>
            <a:r>
              <a:rPr lang="en-US" dirty="0" smtClean="0"/>
              <a:t>Roman Conquest        55 B.C. - 407 A.D.</a:t>
            </a:r>
          </a:p>
          <a:p>
            <a:pPr marL="607197">
              <a:lnSpc>
                <a:spcPct val="150000"/>
              </a:lnSpc>
              <a:buBlip>
                <a:blip r:embed="rId2"/>
              </a:buBlip>
            </a:pPr>
            <a:r>
              <a:rPr lang="en-US" dirty="0" smtClean="0"/>
              <a:t>Anglo-Saxon Period        407 A.D. - 787 A.D.</a:t>
            </a:r>
          </a:p>
          <a:p>
            <a:pPr marL="607197">
              <a:lnSpc>
                <a:spcPct val="150000"/>
              </a:lnSpc>
              <a:buBlip>
                <a:blip r:embed="rId2"/>
              </a:buBlip>
            </a:pPr>
            <a:r>
              <a:rPr lang="en-US" dirty="0" smtClean="0"/>
              <a:t>Viking Invasions        787 A.D. - 1066 A.D.</a:t>
            </a:r>
          </a:p>
          <a:p>
            <a:pPr marL="607197">
              <a:lnSpc>
                <a:spcPct val="150000"/>
              </a:lnSpc>
              <a:buBlip>
                <a:blip r:embed="rId2"/>
              </a:buBlip>
            </a:pPr>
            <a:r>
              <a:rPr lang="en-US" dirty="0" err="1" smtClean="0"/>
              <a:t>Noman</a:t>
            </a:r>
            <a:r>
              <a:rPr lang="en-US" dirty="0" smtClean="0"/>
              <a:t> Conquest begins in        1066 A.D.    </a:t>
            </a:r>
          </a:p>
        </p:txBody>
      </p:sp>
      <p:sp>
        <p:nvSpPr>
          <p:cNvPr id="149508" name="AutoShape 3"/>
          <p:cNvSpPr>
            <a:spLocks/>
          </p:cNvSpPr>
          <p:nvPr/>
        </p:nvSpPr>
        <p:spPr bwMode="auto">
          <a:xfrm>
            <a:off x="5715000" y="2209800"/>
            <a:ext cx="535781" cy="660797"/>
          </a:xfrm>
          <a:prstGeom prst="rightArrow">
            <a:avLst>
              <a:gd name="adj1" fmla="val 32000"/>
              <a:gd name="adj2" fmla="val 73333"/>
            </a:avLst>
          </a:prstGeom>
          <a:blipFill dpi="0" rotWithShape="0">
            <a:blip r:embed="rId3" cstate="print"/>
            <a:srcRect/>
            <a:tile tx="0" ty="0" sx="100000" sy="100000" flip="none" algn="tl"/>
          </a:blipFill>
          <a:ln w="25400">
            <a:solidFill>
              <a:schemeClr val="tx1"/>
            </a:solidFill>
            <a:miter lim="800000"/>
            <a:headEnd/>
            <a:tailEnd/>
          </a:ln>
        </p:spPr>
        <p:txBody>
          <a:bodyPr lIns="0" tIns="0" rIns="0" bIns="0"/>
          <a:lstStyle/>
          <a:p>
            <a:endParaRPr lang="en-US"/>
          </a:p>
        </p:txBody>
      </p:sp>
      <p:sp>
        <p:nvSpPr>
          <p:cNvPr id="149509" name="AutoShape 4"/>
          <p:cNvSpPr>
            <a:spLocks/>
          </p:cNvSpPr>
          <p:nvPr/>
        </p:nvSpPr>
        <p:spPr bwMode="auto">
          <a:xfrm>
            <a:off x="4038600" y="3048000"/>
            <a:ext cx="535781" cy="660797"/>
          </a:xfrm>
          <a:prstGeom prst="rightArrow">
            <a:avLst>
              <a:gd name="adj1" fmla="val 32000"/>
              <a:gd name="adj2" fmla="val 73333"/>
            </a:avLst>
          </a:prstGeom>
          <a:blipFill dpi="0" rotWithShape="0">
            <a:blip r:embed="rId3" cstate="print"/>
            <a:srcRect/>
            <a:tile tx="0" ty="0" sx="100000" sy="100000" flip="none" algn="tl"/>
          </a:blipFill>
          <a:ln w="25400">
            <a:solidFill>
              <a:schemeClr val="tx1"/>
            </a:solidFill>
            <a:miter lim="800000"/>
            <a:headEnd/>
            <a:tailEnd/>
          </a:ln>
        </p:spPr>
        <p:txBody>
          <a:bodyPr lIns="0" tIns="0" rIns="0" bIns="0"/>
          <a:lstStyle/>
          <a:p>
            <a:endParaRPr lang="en-US"/>
          </a:p>
        </p:txBody>
      </p:sp>
      <p:sp>
        <p:nvSpPr>
          <p:cNvPr id="149510" name="AutoShape 5"/>
          <p:cNvSpPr>
            <a:spLocks/>
          </p:cNvSpPr>
          <p:nvPr/>
        </p:nvSpPr>
        <p:spPr bwMode="auto">
          <a:xfrm>
            <a:off x="4495800" y="3810000"/>
            <a:ext cx="535781" cy="660797"/>
          </a:xfrm>
          <a:prstGeom prst="rightArrow">
            <a:avLst>
              <a:gd name="adj1" fmla="val 32000"/>
              <a:gd name="adj2" fmla="val 73333"/>
            </a:avLst>
          </a:prstGeom>
          <a:blipFill dpi="0" rotWithShape="0">
            <a:blip r:embed="rId3" cstate="print"/>
            <a:srcRect/>
            <a:tile tx="0" ty="0" sx="100000" sy="100000" flip="none" algn="tl"/>
          </a:blipFill>
          <a:ln w="25400">
            <a:solidFill>
              <a:schemeClr val="tx1"/>
            </a:solidFill>
            <a:miter lim="800000"/>
            <a:headEnd/>
            <a:tailEnd/>
          </a:ln>
        </p:spPr>
        <p:txBody>
          <a:bodyPr lIns="0" tIns="0" rIns="0" bIns="0"/>
          <a:lstStyle/>
          <a:p>
            <a:endParaRPr lang="en-US"/>
          </a:p>
        </p:txBody>
      </p:sp>
      <p:sp>
        <p:nvSpPr>
          <p:cNvPr id="149511" name="AutoShape 6"/>
          <p:cNvSpPr>
            <a:spLocks/>
          </p:cNvSpPr>
          <p:nvPr/>
        </p:nvSpPr>
        <p:spPr bwMode="auto">
          <a:xfrm>
            <a:off x="3810000" y="4648200"/>
            <a:ext cx="535781" cy="660797"/>
          </a:xfrm>
          <a:prstGeom prst="rightArrow">
            <a:avLst>
              <a:gd name="adj1" fmla="val 32000"/>
              <a:gd name="adj2" fmla="val 73333"/>
            </a:avLst>
          </a:prstGeom>
          <a:blipFill dpi="0" rotWithShape="0">
            <a:blip r:embed="rId3" cstate="print"/>
            <a:srcRect/>
            <a:tile tx="0" ty="0" sx="100000" sy="100000" flip="none" algn="tl"/>
          </a:blipFill>
          <a:ln w="25400">
            <a:solidFill>
              <a:schemeClr val="tx1"/>
            </a:solidFill>
            <a:miter lim="800000"/>
            <a:headEnd/>
            <a:tailEnd/>
          </a:ln>
        </p:spPr>
        <p:txBody>
          <a:bodyPr lIns="0" tIns="0" rIns="0" bIns="0"/>
          <a:lstStyle/>
          <a:p>
            <a:endParaRPr lang="en-US"/>
          </a:p>
        </p:txBody>
      </p:sp>
      <p:sp>
        <p:nvSpPr>
          <p:cNvPr id="149512" name="AutoShape 7"/>
          <p:cNvSpPr>
            <a:spLocks/>
          </p:cNvSpPr>
          <p:nvPr/>
        </p:nvSpPr>
        <p:spPr bwMode="auto">
          <a:xfrm>
            <a:off x="5791200" y="5486400"/>
            <a:ext cx="535781" cy="660797"/>
          </a:xfrm>
          <a:prstGeom prst="rightArrow">
            <a:avLst>
              <a:gd name="adj1" fmla="val 32000"/>
              <a:gd name="adj2" fmla="val 73333"/>
            </a:avLst>
          </a:prstGeom>
          <a:blipFill dpi="0" rotWithShape="0">
            <a:blip r:embed="rId3" cstate="print"/>
            <a:srcRect/>
            <a:tile tx="0" ty="0" sx="100000" sy="100000" flip="none" algn="tl"/>
          </a:blipFill>
          <a:ln w="25400">
            <a:solidFill>
              <a:schemeClr val="tx1"/>
            </a:solidFill>
            <a:miter lim="800000"/>
            <a:headEnd/>
            <a:tailEnd/>
          </a:ln>
        </p:spPr>
        <p:txBody>
          <a:bodyPr lIns="0" tIns="0" rIns="0" bIns="0"/>
          <a:lstStyle/>
          <a:p>
            <a:endParaRPr lang="en-US"/>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5"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3670" name="Picture 6" descr="http://astoriedcareer.com/monomyth.gif"/>
          <p:cNvPicPr>
            <a:picLocks noChangeAspect="1" noChangeArrowheads="1"/>
          </p:cNvPicPr>
          <p:nvPr/>
        </p:nvPicPr>
        <p:blipFill>
          <a:blip r:embed="rId2" cstate="print"/>
          <a:srcRect/>
          <a:stretch>
            <a:fillRect/>
          </a:stretch>
        </p:blipFill>
        <p:spPr bwMode="auto">
          <a:xfrm>
            <a:off x="4876800" y="1981200"/>
            <a:ext cx="4077515" cy="4038600"/>
          </a:xfrm>
          <a:prstGeom prst="rect">
            <a:avLst/>
          </a:prstGeom>
          <a:noFill/>
        </p:spPr>
      </p:pic>
      <p:sp>
        <p:nvSpPr>
          <p:cNvPr id="113666" name="Rectangle 2"/>
          <p:cNvSpPr>
            <a:spLocks noGrp="1" noChangeArrowheads="1"/>
          </p:cNvSpPr>
          <p:nvPr>
            <p:ph type="title"/>
          </p:nvPr>
        </p:nvSpPr>
        <p:spPr>
          <a:xfrm>
            <a:off x="228600" y="685800"/>
            <a:ext cx="7772400" cy="1143000"/>
          </a:xfrm>
        </p:spPr>
        <p:txBody>
          <a:bodyPr/>
          <a:lstStyle/>
          <a:p>
            <a:r>
              <a:rPr lang="en-US" b="1" dirty="0"/>
              <a:t>Characteristics of Epic Hero</a:t>
            </a:r>
          </a:p>
        </p:txBody>
      </p:sp>
      <p:sp>
        <p:nvSpPr>
          <p:cNvPr id="113667" name="Rectangle 3"/>
          <p:cNvSpPr>
            <a:spLocks noGrp="1" noChangeArrowheads="1"/>
          </p:cNvSpPr>
          <p:nvPr>
            <p:ph type="body" sz="half" idx="1"/>
          </p:nvPr>
        </p:nvSpPr>
        <p:spPr>
          <a:xfrm>
            <a:off x="381000" y="1828800"/>
            <a:ext cx="5334000" cy="4648200"/>
          </a:xfrm>
        </p:spPr>
        <p:txBody>
          <a:bodyPr/>
          <a:lstStyle/>
          <a:p>
            <a:pPr>
              <a:lnSpc>
                <a:spcPct val="90000"/>
              </a:lnSpc>
            </a:pPr>
            <a:r>
              <a:rPr lang="en-US" sz="2400" dirty="0"/>
              <a:t>Is significant and glorified</a:t>
            </a:r>
          </a:p>
          <a:p>
            <a:pPr>
              <a:lnSpc>
                <a:spcPct val="90000"/>
              </a:lnSpc>
            </a:pPr>
            <a:r>
              <a:rPr lang="en-US" sz="2400" dirty="0"/>
              <a:t>Is on a quest</a:t>
            </a:r>
          </a:p>
          <a:p>
            <a:pPr>
              <a:lnSpc>
                <a:spcPct val="90000"/>
              </a:lnSpc>
            </a:pPr>
            <a:r>
              <a:rPr lang="en-US" sz="2400" dirty="0"/>
              <a:t>Has superior or </a:t>
            </a:r>
            <a:r>
              <a:rPr lang="en-US" sz="2400" dirty="0" smtClean="0"/>
              <a:t>superhuman </a:t>
            </a:r>
            <a:r>
              <a:rPr lang="en-US" sz="2400" dirty="0"/>
              <a:t>strength, intelligence, and/or courage</a:t>
            </a:r>
          </a:p>
          <a:p>
            <a:pPr>
              <a:lnSpc>
                <a:spcPct val="90000"/>
              </a:lnSpc>
            </a:pPr>
            <a:r>
              <a:rPr lang="en-US" sz="2400" dirty="0"/>
              <a:t>Is ethical</a:t>
            </a:r>
          </a:p>
          <a:p>
            <a:pPr>
              <a:lnSpc>
                <a:spcPct val="90000"/>
              </a:lnSpc>
            </a:pPr>
            <a:r>
              <a:rPr lang="en-US" sz="2400" dirty="0"/>
              <a:t>Risks death for glory or for the greater good of society</a:t>
            </a:r>
          </a:p>
          <a:p>
            <a:pPr>
              <a:lnSpc>
                <a:spcPct val="90000"/>
              </a:lnSpc>
            </a:pPr>
            <a:r>
              <a:rPr lang="en-US" sz="2400" dirty="0"/>
              <a:t>Performs brave deeds</a:t>
            </a:r>
          </a:p>
          <a:p>
            <a:pPr>
              <a:lnSpc>
                <a:spcPct val="90000"/>
              </a:lnSpc>
            </a:pPr>
            <a:r>
              <a:rPr lang="en-US" sz="2400" dirty="0"/>
              <a:t>Is a strong and responsible leader</a:t>
            </a:r>
          </a:p>
          <a:p>
            <a:pPr>
              <a:lnSpc>
                <a:spcPct val="90000"/>
              </a:lnSpc>
            </a:pPr>
            <a:r>
              <a:rPr lang="en-US" sz="2400" dirty="0"/>
              <a:t>Reflects the ideals of a particular society</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12" dur="5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7" dur="500"/>
                                        <p:tgtEl>
                                          <p:spTgt spid="113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Effect transition="in" filter="blinds(horizontal)">
                                      <p:cBhvr>
                                        <p:cTn id="22" dur="500"/>
                                        <p:tgtEl>
                                          <p:spTgt spid="113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3667">
                                            <p:txEl>
                                              <p:pRg st="4" end="4"/>
                                            </p:txEl>
                                          </p:spTgt>
                                        </p:tgtEl>
                                        <p:attrNameLst>
                                          <p:attrName>style.visibility</p:attrName>
                                        </p:attrNameLst>
                                      </p:cBhvr>
                                      <p:to>
                                        <p:strVal val="visible"/>
                                      </p:to>
                                    </p:set>
                                    <p:animEffect transition="in" filter="blinds(horizontal)">
                                      <p:cBhvr>
                                        <p:cTn id="27" dur="500"/>
                                        <p:tgtEl>
                                          <p:spTgt spid="1136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3667">
                                            <p:txEl>
                                              <p:pRg st="5" end="5"/>
                                            </p:txEl>
                                          </p:spTgt>
                                        </p:tgtEl>
                                        <p:attrNameLst>
                                          <p:attrName>style.visibility</p:attrName>
                                        </p:attrNameLst>
                                      </p:cBhvr>
                                      <p:to>
                                        <p:strVal val="visible"/>
                                      </p:to>
                                    </p:set>
                                    <p:animEffect transition="in" filter="blinds(horizontal)">
                                      <p:cBhvr>
                                        <p:cTn id="32" dur="500"/>
                                        <p:tgtEl>
                                          <p:spTgt spid="1136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3667">
                                            <p:txEl>
                                              <p:pRg st="6" end="6"/>
                                            </p:txEl>
                                          </p:spTgt>
                                        </p:tgtEl>
                                        <p:attrNameLst>
                                          <p:attrName>style.visibility</p:attrName>
                                        </p:attrNameLst>
                                      </p:cBhvr>
                                      <p:to>
                                        <p:strVal val="visible"/>
                                      </p:to>
                                    </p:set>
                                    <p:animEffect transition="in" filter="blinds(horizontal)">
                                      <p:cBhvr>
                                        <p:cTn id="37" dur="500"/>
                                        <p:tgtEl>
                                          <p:spTgt spid="1136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3667">
                                            <p:txEl>
                                              <p:pRg st="7" end="7"/>
                                            </p:txEl>
                                          </p:spTgt>
                                        </p:tgtEl>
                                        <p:attrNameLst>
                                          <p:attrName>style.visibility</p:attrName>
                                        </p:attrNameLst>
                                      </p:cBhvr>
                                      <p:to>
                                        <p:strVal val="visible"/>
                                      </p:to>
                                    </p:set>
                                    <p:animEffect transition="in" filter="blinds(horizontal)">
                                      <p:cBhvr>
                                        <p:cTn id="42" dur="500"/>
                                        <p:tgtEl>
                                          <p:spTgt spid="1136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524000"/>
            <a:ext cx="3733800" cy="4738688"/>
          </a:xfrm>
        </p:spPr>
        <p:txBody>
          <a:bodyPr/>
          <a:lstStyle/>
          <a:p>
            <a:r>
              <a:rPr lang="en-US" dirty="0" smtClean="0"/>
              <a:t>Conquered by Romans in the first century A.D. and became part of the Roman Empire.</a:t>
            </a:r>
          </a:p>
          <a:p>
            <a:endParaRPr lang="en-US" dirty="0"/>
          </a:p>
        </p:txBody>
      </p:sp>
      <p:pic>
        <p:nvPicPr>
          <p:cNvPr id="4" name="Picture 4" descr="http://1.bp.blogspot.com/_fPV8CJaKDDM/TG1BOb1oxnI/AAAAAAAAAb0/nuQkW1hQn1Q/s1600/celtic_warrior.jpg"/>
          <p:cNvPicPr>
            <a:picLocks noChangeAspect="1" noChangeArrowheads="1"/>
          </p:cNvPicPr>
          <p:nvPr/>
        </p:nvPicPr>
        <p:blipFill>
          <a:blip r:embed="rId2" cstate="print">
            <a:clrChange>
              <a:clrFrom>
                <a:srgbClr val="FBFCEE"/>
              </a:clrFrom>
              <a:clrTo>
                <a:srgbClr val="FBFCEE">
                  <a:alpha val="0"/>
                </a:srgbClr>
              </a:clrTo>
            </a:clrChange>
          </a:blip>
          <a:srcRect r="6967" b="4444"/>
          <a:stretch>
            <a:fillRect/>
          </a:stretch>
        </p:blipFill>
        <p:spPr bwMode="auto">
          <a:xfrm>
            <a:off x="5029200" y="0"/>
            <a:ext cx="3688557" cy="655320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nodeType="clickEffect">
                                  <p:stCondLst>
                                    <p:cond delay="0"/>
                                  </p:stCondLst>
                                  <p:childTnLst>
                                    <p:anim to="" calcmode="lin" valueType="num">
                                      <p:cBhvr>
                                        <p:cTn id="6" dur="1"/>
                                        <p:tgtEl>
                                          <p:spTgt spid="4"/>
                                        </p:tgtEl>
                                        <p:attrNameLst>
                                          <p:attrName/>
                                        </p:attrNameLst>
                                      </p:cBhvr>
                                    </p:anim>
                                    <p:set>
                                      <p:cBhvr>
                                        <p:cTn id="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dirty="0" smtClean="0"/>
              <a:t>Roman</a:t>
            </a:r>
            <a:br>
              <a:rPr lang="en-US" b="1" dirty="0" smtClean="0"/>
            </a:br>
            <a:r>
              <a:rPr lang="en-US" b="1" dirty="0" smtClean="0"/>
              <a:t>Invasions</a:t>
            </a:r>
            <a:endParaRPr lang="en-US" b="1" dirty="0"/>
          </a:p>
        </p:txBody>
      </p:sp>
      <p:sp>
        <p:nvSpPr>
          <p:cNvPr id="81923" name="Rectangle 3"/>
          <p:cNvSpPr>
            <a:spLocks noGrp="1" noChangeArrowheads="1"/>
          </p:cNvSpPr>
          <p:nvPr>
            <p:ph type="body" idx="1"/>
          </p:nvPr>
        </p:nvSpPr>
        <p:spPr>
          <a:xfrm>
            <a:off x="304800" y="2209800"/>
            <a:ext cx="3886200" cy="4114800"/>
          </a:xfrm>
        </p:spPr>
        <p:txBody>
          <a:bodyPr/>
          <a:lstStyle/>
          <a:p>
            <a:r>
              <a:rPr lang="en-US" sz="2400" b="1" dirty="0"/>
              <a:t>55 BC Julius Caesar invaded Britain</a:t>
            </a:r>
          </a:p>
          <a:p>
            <a:r>
              <a:rPr lang="en-US" sz="2400" b="1" dirty="0"/>
              <a:t>43 AD Emperor Claudius invaded; marks beginning of Roman Britain</a:t>
            </a:r>
          </a:p>
          <a:p>
            <a:r>
              <a:rPr lang="en-US" sz="2400" b="1" dirty="0" smtClean="0"/>
              <a:t>Celtic </a:t>
            </a:r>
            <a:r>
              <a:rPr lang="en-US" sz="2400" b="1" dirty="0"/>
              <a:t>religion vanished</a:t>
            </a:r>
          </a:p>
          <a:p>
            <a:r>
              <a:rPr lang="en-US" sz="2400" b="1" dirty="0"/>
              <a:t>Controlled world from Hadrian’s Wall to Arabia</a:t>
            </a:r>
          </a:p>
          <a:p>
            <a:pPr>
              <a:buFontTx/>
              <a:buNone/>
            </a:pPr>
            <a:endParaRPr lang="en-US" dirty="0"/>
          </a:p>
        </p:txBody>
      </p:sp>
      <p:pic>
        <p:nvPicPr>
          <p:cNvPr id="8" name="Picture 3"/>
          <p:cNvPicPr>
            <a:picLocks noChangeArrowheads="1"/>
          </p:cNvPicPr>
          <p:nvPr/>
        </p:nvPicPr>
        <p:blipFill>
          <a:blip r:embed="rId3" cstate="print"/>
          <a:srcRect/>
          <a:stretch>
            <a:fillRect/>
          </a:stretch>
        </p:blipFill>
        <p:spPr bwMode="auto">
          <a:xfrm>
            <a:off x="4419600" y="1143000"/>
            <a:ext cx="4277320" cy="5410200"/>
          </a:xfrm>
          <a:prstGeom prst="rect">
            <a:avLst/>
          </a:prstGeom>
          <a:noFill/>
          <a:ln w="12700">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2" dur="5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17" dur="500"/>
                                        <p:tgtEl>
                                          <p:spTgt spid="81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blinds(horizontal)">
                                      <p:cBhvr>
                                        <p:cTn id="22" dur="500"/>
                                        <p:tgtEl>
                                          <p:spTgt spid="81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1"/>
          <p:cNvSpPr>
            <a:spLocks noGrp="1" noChangeArrowheads="1"/>
          </p:cNvSpPr>
          <p:nvPr>
            <p:ph type="title"/>
          </p:nvPr>
        </p:nvSpPr>
        <p:spPr/>
        <p:txBody>
          <a:bodyPr/>
          <a:lstStyle/>
          <a:p>
            <a:pPr eaLnBrk="1" hangingPunct="1"/>
            <a:r>
              <a:rPr lang="en-US" b="1" dirty="0" smtClean="0"/>
              <a:t>Important Events During Roman Occupation</a:t>
            </a:r>
          </a:p>
        </p:txBody>
      </p:sp>
      <p:sp>
        <p:nvSpPr>
          <p:cNvPr id="18434" name="Rectangle 2"/>
          <p:cNvSpPr>
            <a:spLocks noGrp="1" noChangeArrowheads="1"/>
          </p:cNvSpPr>
          <p:nvPr>
            <p:ph type="body" idx="1"/>
          </p:nvPr>
        </p:nvSpPr>
        <p:spPr>
          <a:xfrm>
            <a:off x="685800" y="2362200"/>
            <a:ext cx="7772400" cy="4114800"/>
          </a:xfrm>
        </p:spPr>
        <p:txBody>
          <a:bodyPr/>
          <a:lstStyle/>
          <a:p>
            <a:pPr marL="627288">
              <a:buBlip>
                <a:blip r:embed="rId2"/>
              </a:buBlip>
            </a:pPr>
            <a:r>
              <a:rPr lang="en-US" sz="2800" b="1" dirty="0" smtClean="0"/>
              <a:t>Romans </a:t>
            </a:r>
            <a:r>
              <a:rPr lang="en-US" sz="2800" b="1" dirty="0"/>
              <a:t>“leave” in 407 A.D. because Visigoths attack Rome (this leaves Britain defenseless)</a:t>
            </a:r>
          </a:p>
          <a:p>
            <a:pPr marL="627288">
              <a:buBlip>
                <a:blip r:embed="rId2"/>
              </a:buBlip>
            </a:pPr>
            <a:r>
              <a:rPr lang="en-US" sz="2800" b="1" dirty="0"/>
              <a:t>St. Augustine (the “other” St. Augustine) lands in Kent in 597 and converts King </a:t>
            </a:r>
            <a:r>
              <a:rPr lang="en-US" sz="2800" b="1" dirty="0" err="1"/>
              <a:t>Aethelbert</a:t>
            </a:r>
            <a:r>
              <a:rPr lang="en-US" sz="2800" b="1" dirty="0"/>
              <a:t> (King of Kent, the oldest Saxon settlement) to Christianity; becomes first Archbishop of </a:t>
            </a:r>
            <a:r>
              <a:rPr lang="en-US" sz="2800" b="1" dirty="0" err="1"/>
              <a:t>Caterbury</a:t>
            </a:r>
            <a:endParaRPr lang="en-US" sz="2800" b="1" dirty="0"/>
          </a:p>
          <a:p>
            <a:pPr marL="627288">
              <a:buBlip>
                <a:blip r:embed="rId2"/>
              </a:buBlip>
            </a:pPr>
            <a:endParaRPr lang="en-US" sz="2100" dirty="0"/>
          </a:p>
        </p:txBody>
      </p:sp>
      <p:pic>
        <p:nvPicPr>
          <p:cNvPr id="4" name="Picture 2" descr="http://ts3.mm.bing.net/th?id=H.4669223294140710&amp;pid=1.7&amp;w=177&amp;h=178&amp;c=7&amp;rs=1&amp;url=http%3a%2f%2fmanatawny.blogspot.com%2f2008%2f02%2fromans-christians-soldiers.html"/>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162800" y="304800"/>
            <a:ext cx="2386988" cy="304800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75"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75" fill="hold"/>
                                        <p:tgtEl>
                                          <p:spTgt spid="18434">
                                            <p:txEl>
                                              <p:pRg st="1" end="1"/>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xit" presetSubtype="0" fill="hold" nodeType="clickEffect">
                                  <p:stCondLst>
                                    <p:cond delay="0"/>
                                  </p:stCondLst>
                                  <p:childTnLst>
                                    <p:anim to="" calcmode="lin" valueType="num">
                                      <p:cBhvr>
                                        <p:cTn id="18" dur="1"/>
                                        <p:tgtEl>
                                          <p:spTgt spid="4"/>
                                        </p:tgtEl>
                                        <p:attrNameLst>
                                          <p:attrName/>
                                        </p:attrNameLst>
                                      </p:cBhvr>
                                    </p:anim>
                                    <p:set>
                                      <p:cBhvr>
                                        <p:cTn id="1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2286000" y="609600"/>
            <a:ext cx="6477000" cy="1295400"/>
          </a:xfrm>
        </p:spPr>
        <p:txBody>
          <a:bodyPr/>
          <a:lstStyle/>
          <a:p>
            <a:r>
              <a:rPr lang="en-US" b="1" dirty="0"/>
              <a:t>Roman Invasions: </a:t>
            </a:r>
            <a:r>
              <a:rPr lang="en-US" b="1" dirty="0" smtClean="0"/>
              <a:t/>
            </a:r>
            <a:br>
              <a:rPr lang="en-US" b="1" dirty="0" smtClean="0"/>
            </a:br>
            <a:r>
              <a:rPr lang="en-US" b="1" dirty="0" smtClean="0"/>
              <a:t>What </a:t>
            </a:r>
            <a:r>
              <a:rPr lang="en-US" b="1" dirty="0"/>
              <a:t>legacy did the Romans leave?</a:t>
            </a:r>
          </a:p>
        </p:txBody>
      </p:sp>
      <p:sp>
        <p:nvSpPr>
          <p:cNvPr id="82947" name="Rectangle 1027"/>
          <p:cNvSpPr>
            <a:spLocks noGrp="1" noChangeArrowheads="1"/>
          </p:cNvSpPr>
          <p:nvPr>
            <p:ph type="body" idx="1"/>
          </p:nvPr>
        </p:nvSpPr>
        <p:spPr>
          <a:xfrm>
            <a:off x="2438400" y="2286000"/>
            <a:ext cx="6324600" cy="3976688"/>
          </a:xfrm>
        </p:spPr>
        <p:txBody>
          <a:bodyPr/>
          <a:lstStyle/>
          <a:p>
            <a:pPr>
              <a:lnSpc>
                <a:spcPct val="90000"/>
              </a:lnSpc>
            </a:pPr>
            <a:r>
              <a:rPr lang="en-US" dirty="0"/>
              <a:t>System of roads/highways – height of the empire, one could travel on post roads and use same currency from </a:t>
            </a:r>
            <a:r>
              <a:rPr lang="en-US" dirty="0" err="1"/>
              <a:t>Northumbria</a:t>
            </a:r>
            <a:r>
              <a:rPr lang="en-US" dirty="0"/>
              <a:t> to Middle East; not possible since</a:t>
            </a:r>
          </a:p>
          <a:p>
            <a:pPr>
              <a:lnSpc>
                <a:spcPct val="90000"/>
              </a:lnSpc>
            </a:pPr>
            <a:r>
              <a:rPr lang="en-US" dirty="0"/>
              <a:t>Provided an organized society which kept other invaders out for several </a:t>
            </a:r>
            <a:r>
              <a:rPr lang="en-US" dirty="0" smtClean="0"/>
              <a:t>centuries</a:t>
            </a:r>
            <a:endParaRPr lang="en-US" dirty="0"/>
          </a:p>
        </p:txBody>
      </p:sp>
      <p:pic>
        <p:nvPicPr>
          <p:cNvPr id="4" name="Picture 2" descr="http://ts3.mm.bing.net/th?id=H.4669223294140710&amp;pid=1.7&amp;w=177&amp;h=178&amp;c=7&amp;rs=1&amp;url=http%3a%2f%2fmanatawny.blogspot.com%2f2008%2f02%2fromans-christians-soldiers.html"/>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219200" y="304800"/>
            <a:ext cx="5132024" cy="655320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linds(horizontal)">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blinds(horizontal)">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xit" presetSubtype="0" fill="hold" nodeType="clickEffect">
                                  <p:stCondLst>
                                    <p:cond delay="0"/>
                                  </p:stCondLst>
                                  <p:childTnLst>
                                    <p:anim to="" calcmode="lin" valueType="num">
                                      <p:cBhvr>
                                        <p:cTn id="16" dur="1"/>
                                        <p:tgtEl>
                                          <p:spTgt spid="4"/>
                                        </p:tgtEl>
                                        <p:attrNameLst>
                                          <p:attrName/>
                                        </p:attrNameLst>
                                      </p:cBhvr>
                                    </p:anim>
                                    <p:set>
                                      <p:cBhvr>
                                        <p:cTn id="1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pic>
        <p:nvPicPr>
          <p:cNvPr id="62466" name="Picture 2" descr="http://ts3.mm.bing.net/th?id=H.4669223294140710&amp;pid=1.7&amp;w=177&amp;h=178&amp;c=7&amp;rs=1&amp;url=http%3a%2f%2fmanatawny.blogspot.com%2f2008%2f02%2fromans-christians-soldiers.html"/>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219200" y="304800"/>
            <a:ext cx="5132024" cy="6553200"/>
          </a:xfrm>
          <a:prstGeom prst="rect">
            <a:avLst/>
          </a:prstGeom>
          <a:noFill/>
        </p:spPr>
      </p:pic>
      <p:pic>
        <p:nvPicPr>
          <p:cNvPr id="62468" name="Picture 4" descr="http://1.bp.blogspot.com/_fPV8CJaKDDM/TG1BOb1oxnI/AAAAAAAAAb0/nuQkW1hQn1Q/s1600/celtic_warrior.jpg"/>
          <p:cNvPicPr>
            <a:picLocks noChangeAspect="1" noChangeArrowheads="1"/>
          </p:cNvPicPr>
          <p:nvPr/>
        </p:nvPicPr>
        <p:blipFill>
          <a:blip r:embed="rId3" cstate="print">
            <a:clrChange>
              <a:clrFrom>
                <a:srgbClr val="FBFCEE"/>
              </a:clrFrom>
              <a:clrTo>
                <a:srgbClr val="FBFCEE">
                  <a:alpha val="0"/>
                </a:srgbClr>
              </a:clrTo>
            </a:clrChange>
          </a:blip>
          <a:srcRect r="6967" b="4444"/>
          <a:stretch>
            <a:fillRect/>
          </a:stretch>
        </p:blipFill>
        <p:spPr bwMode="auto">
          <a:xfrm>
            <a:off x="1981200" y="0"/>
            <a:ext cx="3688557" cy="6553200"/>
          </a:xfrm>
          <a:prstGeom prst="rect">
            <a:avLst/>
          </a:prstGeom>
          <a:noFill/>
        </p:spPr>
      </p:pic>
      <p:pic>
        <p:nvPicPr>
          <p:cNvPr id="62470" name="Picture 6" descr="http://1.bp.blogspot.com/-WLf0KBbSHyg/T9-LytYtQVI/AAAAAAAAAzM/rguRQi-T51Q/s1600/Anglo-saxon_warrior.gif"/>
          <p:cNvPicPr>
            <a:picLocks noChangeAspect="1" noChangeArrowheads="1"/>
          </p:cNvPicPr>
          <p:nvPr/>
        </p:nvPicPr>
        <p:blipFill>
          <a:blip r:embed="rId4" cstate="print"/>
          <a:srcRect/>
          <a:stretch>
            <a:fillRect/>
          </a:stretch>
        </p:blipFill>
        <p:spPr bwMode="auto">
          <a:xfrm>
            <a:off x="4218977" y="0"/>
            <a:ext cx="4925023" cy="685800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nodeType="clickEffect">
                                  <p:stCondLst>
                                    <p:cond delay="0"/>
                                  </p:stCondLst>
                                  <p:childTnLst>
                                    <p:anim to="" calcmode="lin" valueType="num">
                                      <p:cBhvr>
                                        <p:cTn id="6" dur="1"/>
                                        <p:tgtEl>
                                          <p:spTgt spid="62466"/>
                                        </p:tgtEl>
                                        <p:attrNameLst>
                                          <p:attrName/>
                                        </p:attrNameLst>
                                      </p:cBhvr>
                                    </p:anim>
                                    <p:set>
                                      <p:cBhvr>
                                        <p:cTn id="7" dur="1" fill="hold">
                                          <p:stCondLst>
                                            <p:cond delay="0"/>
                                          </p:stCondLst>
                                        </p:cTn>
                                        <p:tgtEl>
                                          <p:spTgt spid="624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nodeType="clickEffect">
                                  <p:stCondLst>
                                    <p:cond delay="0"/>
                                  </p:stCondLst>
                                  <p:childTnLst>
                                    <p:anim to="" calcmode="lin" valueType="num">
                                      <p:cBhvr>
                                        <p:cTn id="11" dur="1"/>
                                        <p:tgtEl>
                                          <p:spTgt spid="62468"/>
                                        </p:tgtEl>
                                        <p:attrNameLst>
                                          <p:attrName/>
                                        </p:attrNameLst>
                                      </p:cBhvr>
                                    </p:anim>
                                    <p:set>
                                      <p:cBhvr>
                                        <p:cTn id="12" dur="1" fill="hold">
                                          <p:stCondLst>
                                            <p:cond delay="0"/>
                                          </p:stCondLst>
                                        </p:cTn>
                                        <p:tgtEl>
                                          <p:spTgt spid="624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2470"/>
                                        </p:tgtEl>
                                        <p:attrNameLst>
                                          <p:attrName>style.visibility</p:attrName>
                                        </p:attrNameLst>
                                      </p:cBhvr>
                                      <p:to>
                                        <p:strVal val="visible"/>
                                      </p:to>
                                    </p:set>
                                    <p:anim to="" calcmode="lin" valueType="num">
                                      <p:cBhvr>
                                        <p:cTn id="17" dur="1" fill="hold"/>
                                        <p:tgtEl>
                                          <p:spTgt spid="624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46063" y="930275"/>
            <a:ext cx="7772400" cy="898525"/>
          </a:xfrm>
        </p:spPr>
        <p:txBody>
          <a:bodyPr/>
          <a:lstStyle/>
          <a:p>
            <a:r>
              <a:rPr lang="en-US" b="1" dirty="0"/>
              <a:t>Germanic Invasions - 449</a:t>
            </a:r>
          </a:p>
        </p:txBody>
      </p:sp>
      <p:sp>
        <p:nvSpPr>
          <p:cNvPr id="84995" name="Rectangle 3"/>
          <p:cNvSpPr>
            <a:spLocks noGrp="1" noChangeArrowheads="1"/>
          </p:cNvSpPr>
          <p:nvPr>
            <p:ph type="body" idx="1"/>
          </p:nvPr>
        </p:nvSpPr>
        <p:spPr>
          <a:xfrm>
            <a:off x="304800" y="1752600"/>
            <a:ext cx="6629400" cy="4800600"/>
          </a:xfrm>
        </p:spPr>
        <p:txBody>
          <a:bodyPr/>
          <a:lstStyle/>
          <a:p>
            <a:pPr>
              <a:lnSpc>
                <a:spcPct val="90000"/>
              </a:lnSpc>
            </a:pPr>
            <a:r>
              <a:rPr lang="en-US" sz="2400" b="1" dirty="0">
                <a:solidFill>
                  <a:srgbClr val="000099"/>
                </a:solidFill>
              </a:rPr>
              <a:t>Angles, Saxons, and Jutes</a:t>
            </a:r>
          </a:p>
          <a:p>
            <a:pPr>
              <a:lnSpc>
                <a:spcPct val="90000"/>
              </a:lnSpc>
              <a:buFontTx/>
              <a:buNone/>
            </a:pPr>
            <a:r>
              <a:rPr lang="en-US" sz="2400" b="1" dirty="0"/>
              <a:t>	   Deep sea fishermen and farmers</a:t>
            </a:r>
          </a:p>
          <a:p>
            <a:pPr>
              <a:lnSpc>
                <a:spcPct val="90000"/>
              </a:lnSpc>
            </a:pPr>
            <a:r>
              <a:rPr lang="en-US" sz="2400" b="1" dirty="0"/>
              <a:t>Britons no match, but didn’t go </a:t>
            </a:r>
            <a:r>
              <a:rPr lang="en-US" sz="2400" b="1" dirty="0" smtClean="0"/>
              <a:t>quietly</a:t>
            </a:r>
            <a:endParaRPr lang="en-US" sz="2400" b="1" dirty="0"/>
          </a:p>
          <a:p>
            <a:pPr>
              <a:lnSpc>
                <a:spcPct val="90000"/>
              </a:lnSpc>
              <a:buFontTx/>
              <a:buNone/>
            </a:pPr>
            <a:r>
              <a:rPr lang="en-US" sz="2400" b="1" dirty="0"/>
              <a:t>	   King Arthur was probably a Celtic chieftain</a:t>
            </a:r>
          </a:p>
          <a:p>
            <a:pPr>
              <a:lnSpc>
                <a:spcPct val="90000"/>
              </a:lnSpc>
            </a:pPr>
            <a:r>
              <a:rPr lang="en-US" sz="2400" b="1" dirty="0"/>
              <a:t>Language</a:t>
            </a:r>
          </a:p>
          <a:p>
            <a:pPr>
              <a:lnSpc>
                <a:spcPct val="90000"/>
              </a:lnSpc>
              <a:buFontTx/>
              <a:buNone/>
            </a:pPr>
            <a:r>
              <a:rPr lang="en-US" sz="2400" b="1" dirty="0"/>
              <a:t>      Common language now known as Old </a:t>
            </a:r>
          </a:p>
          <a:p>
            <a:pPr>
              <a:lnSpc>
                <a:spcPct val="90000"/>
              </a:lnSpc>
              <a:buFontTx/>
              <a:buNone/>
            </a:pPr>
            <a:r>
              <a:rPr lang="en-US" sz="2400" b="1" dirty="0"/>
              <a:t>	   English (similar to Dutch and German)</a:t>
            </a:r>
          </a:p>
          <a:p>
            <a:pPr>
              <a:lnSpc>
                <a:spcPct val="90000"/>
              </a:lnSpc>
            </a:pPr>
            <a:r>
              <a:rPr lang="en-US" sz="2400" b="1" dirty="0"/>
              <a:t>Religion – pagan – similar to Norse </a:t>
            </a:r>
            <a:r>
              <a:rPr lang="en-US" sz="2400" b="1" dirty="0" smtClean="0"/>
              <a:t>mythology</a:t>
            </a:r>
          </a:p>
          <a:p>
            <a:pPr>
              <a:lnSpc>
                <a:spcPct val="90000"/>
              </a:lnSpc>
            </a:pPr>
            <a:r>
              <a:rPr lang="en-US" sz="2400" b="1" dirty="0" smtClean="0"/>
              <a:t>Polytheistic</a:t>
            </a:r>
            <a:endParaRPr lang="en-US" sz="2400" b="1" dirty="0"/>
          </a:p>
          <a:p>
            <a:pPr>
              <a:lnSpc>
                <a:spcPct val="90000"/>
              </a:lnSpc>
              <a:buFontTx/>
              <a:buNone/>
            </a:pPr>
            <a:endParaRPr lang="en-US" sz="2800" dirty="0"/>
          </a:p>
          <a:p>
            <a:pPr>
              <a:lnSpc>
                <a:spcPct val="90000"/>
              </a:lnSpc>
              <a:buFontTx/>
              <a:buNone/>
            </a:pPr>
            <a:endParaRPr lang="en-US" sz="2800" dirty="0"/>
          </a:p>
          <a:p>
            <a:pPr>
              <a:lnSpc>
                <a:spcPct val="90000"/>
              </a:lnSpc>
              <a:buFontTx/>
              <a:buNone/>
            </a:pPr>
            <a:r>
              <a:rPr lang="en-US" sz="2800" dirty="0"/>
              <a:t>	</a:t>
            </a:r>
          </a:p>
        </p:txBody>
      </p:sp>
      <p:sp>
        <p:nvSpPr>
          <p:cNvPr id="84996" name="Text Box 4"/>
          <p:cNvSpPr txBox="1">
            <a:spLocks noChangeArrowheads="1"/>
          </p:cNvSpPr>
          <p:nvPr/>
        </p:nvSpPr>
        <p:spPr bwMode="auto">
          <a:xfrm>
            <a:off x="6477000" y="990600"/>
            <a:ext cx="2362200" cy="1249363"/>
          </a:xfrm>
          <a:prstGeom prst="rect">
            <a:avLst/>
          </a:prstGeom>
          <a:noFill/>
          <a:ln w="12700" cap="sq">
            <a:noFill/>
            <a:miter lim="800000"/>
            <a:headEnd type="none" w="sm" len="sm"/>
            <a:tailEnd type="none" w="sm" len="sm"/>
          </a:ln>
          <a:effectLst/>
        </p:spPr>
        <p:txBody>
          <a:bodyPr>
            <a:spAutoFit/>
          </a:bodyPr>
          <a:lstStyle/>
          <a:p>
            <a:pPr algn="ctr"/>
            <a:r>
              <a:rPr lang="en-US" sz="2000"/>
              <a:t>Angles/Saxons from Germany</a:t>
            </a:r>
          </a:p>
          <a:p>
            <a:pPr algn="ctr"/>
            <a:r>
              <a:rPr lang="en-US" sz="2000"/>
              <a:t>Jutes from Denmark</a:t>
            </a:r>
            <a:r>
              <a:rPr lang="en-US" sz="2400">
                <a:solidFill>
                  <a:schemeClr val="folHlink"/>
                </a:solidFill>
              </a:rPr>
              <a:t> </a:t>
            </a:r>
          </a:p>
        </p:txBody>
      </p:sp>
      <p:pic>
        <p:nvPicPr>
          <p:cNvPr id="84998" name="Picture 6" descr="http://englishosaca.files.wordpress.com/2011/12/anglo-saxon_map.jpg"/>
          <p:cNvPicPr>
            <a:picLocks noChangeAspect="1" noChangeArrowheads="1"/>
          </p:cNvPicPr>
          <p:nvPr/>
        </p:nvPicPr>
        <p:blipFill>
          <a:blip r:embed="rId3" cstate="print"/>
          <a:srcRect/>
          <a:stretch>
            <a:fillRect/>
          </a:stretch>
        </p:blipFill>
        <p:spPr bwMode="auto">
          <a:xfrm>
            <a:off x="0" y="328288"/>
            <a:ext cx="9144000" cy="6125556"/>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22" dur="5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27" dur="5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blinds(horizontal)">
                                      <p:cBhvr>
                                        <p:cTn id="32" dur="500"/>
                                        <p:tgtEl>
                                          <p:spTgt spid="849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4995">
                                            <p:txEl>
                                              <p:pRg st="6" end="6"/>
                                            </p:txEl>
                                          </p:spTgt>
                                        </p:tgtEl>
                                        <p:attrNameLst>
                                          <p:attrName>style.visibility</p:attrName>
                                        </p:attrNameLst>
                                      </p:cBhvr>
                                      <p:to>
                                        <p:strVal val="visible"/>
                                      </p:to>
                                    </p:set>
                                    <p:animEffect transition="in" filter="blinds(horizontal)">
                                      <p:cBhvr>
                                        <p:cTn id="37" dur="500"/>
                                        <p:tgtEl>
                                          <p:spTgt spid="849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4995">
                                            <p:txEl>
                                              <p:pRg st="7" end="7"/>
                                            </p:txEl>
                                          </p:spTgt>
                                        </p:tgtEl>
                                        <p:attrNameLst>
                                          <p:attrName>style.visibility</p:attrName>
                                        </p:attrNameLst>
                                      </p:cBhvr>
                                      <p:to>
                                        <p:strVal val="visible"/>
                                      </p:to>
                                    </p:set>
                                    <p:animEffect transition="in" filter="blinds(horizontal)">
                                      <p:cBhvr>
                                        <p:cTn id="42" dur="500"/>
                                        <p:tgtEl>
                                          <p:spTgt spid="849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4995">
                                            <p:txEl>
                                              <p:pRg st="8" end="8"/>
                                            </p:txEl>
                                          </p:spTgt>
                                        </p:tgtEl>
                                        <p:attrNameLst>
                                          <p:attrName>style.visibility</p:attrName>
                                        </p:attrNameLst>
                                      </p:cBhvr>
                                      <p:to>
                                        <p:strVal val="visible"/>
                                      </p:to>
                                    </p:set>
                                    <p:animEffect transition="in" filter="blinds(horizontal)">
                                      <p:cBhvr>
                                        <p:cTn id="47" dur="500"/>
                                        <p:tgtEl>
                                          <p:spTgt spid="849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4995">
                                            <p:txEl>
                                              <p:pRg st="11" end="11"/>
                                            </p:txEl>
                                          </p:spTgt>
                                        </p:tgtEl>
                                        <p:attrNameLst>
                                          <p:attrName>style.visibility</p:attrName>
                                        </p:attrNameLst>
                                      </p:cBhvr>
                                      <p:to>
                                        <p:strVal val="visible"/>
                                      </p:to>
                                    </p:set>
                                    <p:animEffect transition="in" filter="blinds(horizontal)">
                                      <p:cBhvr>
                                        <p:cTn id="52" dur="500"/>
                                        <p:tgtEl>
                                          <p:spTgt spid="8499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84998"/>
                                        </p:tgtEl>
                                        <p:attrNameLst>
                                          <p:attrName>style.visibility</p:attrName>
                                        </p:attrNameLst>
                                      </p:cBhvr>
                                      <p:to>
                                        <p:strVal val="visible"/>
                                      </p:to>
                                    </p:set>
                                    <p:anim to="" calcmode="lin" valueType="num">
                                      <p:cBhvr>
                                        <p:cTn id="57" dur="1" fill="hold"/>
                                        <p:tgtEl>
                                          <p:spTgt spid="84998"/>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84998"/>
                                        </p:tgtEl>
                                        <p:attrNameLst>
                                          <p:attrName>ppt_x</p:attrName>
                                        </p:attrNameLst>
                                      </p:cBhvr>
                                      <p:tavLst>
                                        <p:tav tm="0">
                                          <p:val>
                                            <p:strVal val="ppt_x"/>
                                          </p:val>
                                        </p:tav>
                                        <p:tav tm="100000">
                                          <p:val>
                                            <p:strVal val="ppt_x"/>
                                          </p:val>
                                        </p:tav>
                                      </p:tavLst>
                                    </p:anim>
                                    <p:anim calcmode="lin" valueType="num">
                                      <p:cBhvr additive="base">
                                        <p:cTn id="62" dur="500"/>
                                        <p:tgtEl>
                                          <p:spTgt spid="84998"/>
                                        </p:tgtEl>
                                        <p:attrNameLst>
                                          <p:attrName>ppt_y</p:attrName>
                                        </p:attrNameLst>
                                      </p:cBhvr>
                                      <p:tavLst>
                                        <p:tav tm="0">
                                          <p:val>
                                            <p:strVal val="ppt_y"/>
                                          </p:val>
                                        </p:tav>
                                        <p:tav tm="100000">
                                          <p:val>
                                            <p:strVal val="1+ppt_h/2"/>
                                          </p:val>
                                        </p:tav>
                                      </p:tavLst>
                                    </p:anim>
                                    <p:set>
                                      <p:cBhvr>
                                        <p:cTn id="63" dur="1" fill="hold">
                                          <p:stCondLst>
                                            <p:cond delay="499"/>
                                          </p:stCondLst>
                                        </p:cTn>
                                        <p:tgtEl>
                                          <p:spTgt spid="849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Times New Roman"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2"/>
            </a:solidFill>
            <a:effectLst/>
            <a:latin typeface="Times New Roman"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5261</TotalTime>
  <Words>1810</Words>
  <Application>Microsoft Office PowerPoint</Application>
  <PresentationFormat>On-screen Show (4:3)</PresentationFormat>
  <Paragraphs>216</Paragraphs>
  <Slides>38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Arial Italic</vt:lpstr>
      <vt:lpstr>Bauhaus 93</vt:lpstr>
      <vt:lpstr>Tahoma</vt:lpstr>
      <vt:lpstr>Times New Roman</vt:lpstr>
      <vt:lpstr>Global</vt:lpstr>
      <vt:lpstr>Anglo-Saxon Period</vt:lpstr>
      <vt:lpstr>Celtic Invasions</vt:lpstr>
      <vt:lpstr>PowerPoint Presentation</vt:lpstr>
      <vt:lpstr>PowerPoint Presentation</vt:lpstr>
      <vt:lpstr>Roman Invasions</vt:lpstr>
      <vt:lpstr>Important Events During Roman Occupation</vt:lpstr>
      <vt:lpstr>Roman Invasions:  What legacy did the Romans leave?</vt:lpstr>
      <vt:lpstr>PowerPoint Presentation</vt:lpstr>
      <vt:lpstr>Germanic Invasions - 449</vt:lpstr>
      <vt:lpstr>Anglo-Saxons-Jutes</vt:lpstr>
      <vt:lpstr>Germanic Invasions - 449</vt:lpstr>
      <vt:lpstr>Viking Invasions 8th-12th Centuries</vt:lpstr>
      <vt:lpstr>Viking Invasions 8th-12th Centuries</vt:lpstr>
      <vt:lpstr>Anglo-Saxon Period</vt:lpstr>
      <vt:lpstr>PowerPoint Presentation</vt:lpstr>
      <vt:lpstr>PowerPoint Presentation</vt:lpstr>
      <vt:lpstr>PowerPoint Presentation</vt:lpstr>
      <vt:lpstr>Anglo-Saxon Civilization</vt:lpstr>
      <vt:lpstr>Anglo-Saxon Civilization</vt:lpstr>
      <vt:lpstr>Social Order</vt:lpstr>
      <vt:lpstr>PowerPoint Presentation</vt:lpstr>
      <vt:lpstr>What was valued by the Anglo-Saxons?</vt:lpstr>
      <vt:lpstr>The Ideals of the Anglo-Saxons</vt:lpstr>
      <vt:lpstr>Creating an Anglo-Saxon Army</vt:lpstr>
      <vt:lpstr>Creating an Anglo-Saxon</vt:lpstr>
      <vt:lpstr>http://www.pbs.org/wgbh/nova/ancient/write-your-name-in-runes.html </vt:lpstr>
      <vt:lpstr>PowerPoint Presentation</vt:lpstr>
      <vt:lpstr>Anglo-Saxon Literature</vt:lpstr>
      <vt:lpstr>Anglo-Saxon Literature</vt:lpstr>
      <vt:lpstr>Anglo-Saxon Literature</vt:lpstr>
      <vt:lpstr>Anglo-Saxon Literature</vt:lpstr>
      <vt:lpstr>The Epic</vt:lpstr>
      <vt:lpstr>Epic Conventions</vt:lpstr>
      <vt:lpstr>Old English Poetics</vt:lpstr>
      <vt:lpstr>Old English Poetics</vt:lpstr>
      <vt:lpstr>Anglo-Saxon Poetry and Riddles The Book of Exeter</vt:lpstr>
      <vt:lpstr>Overview of English Influences   Pre-History-1066 A.D.   C.R.A.V.N.</vt:lpstr>
      <vt:lpstr>Characteristics of Epic Hero</vt:lpstr>
    </vt:vector>
  </TitlesOfParts>
  <Company>Shelby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Anglo-Saxon Period</dc:title>
  <dc:creator>default</dc:creator>
  <cp:lastModifiedBy>MCCALISTER, APRIL</cp:lastModifiedBy>
  <cp:revision>29</cp:revision>
  <cp:lastPrinted>1601-01-01T00:00:00Z</cp:lastPrinted>
  <dcterms:created xsi:type="dcterms:W3CDTF">2004-10-24T20:25:48Z</dcterms:created>
  <dcterms:modified xsi:type="dcterms:W3CDTF">2016-09-26T13:36:00Z</dcterms:modified>
</cp:coreProperties>
</file>